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notesMasterIdLst>
    <p:notesMasterId r:id="rId11"/>
  </p:notesMasterIdLst>
  <p:sldIdLst>
    <p:sldId id="256" r:id="rId2"/>
    <p:sldId id="280" r:id="rId3"/>
    <p:sldId id="281" r:id="rId4"/>
    <p:sldId id="271" r:id="rId5"/>
    <p:sldId id="273" r:id="rId6"/>
    <p:sldId id="265" r:id="rId7"/>
    <p:sldId id="266" r:id="rId8"/>
    <p:sldId id="279" r:id="rId9"/>
    <p:sldId id="28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97"/>
    <p:restoredTop sz="94602"/>
  </p:normalViewPr>
  <p:slideViewPr>
    <p:cSldViewPr snapToGrid="0" snapToObjects="1">
      <p:cViewPr varScale="1">
        <p:scale>
          <a:sx n="121" d="100"/>
          <a:sy n="121" d="100"/>
        </p:scale>
        <p:origin x="168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Gotham Book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Gotham Book" pitchFamily="2" charset="0"/>
              </a:defRPr>
            </a:lvl1pPr>
          </a:lstStyle>
          <a:p>
            <a:fld id="{0582DCC1-356B-134F-ADE4-516AF09E7CCA}" type="datetimeFigureOut">
              <a:rPr lang="en-US" smtClean="0"/>
              <a:pPr/>
              <a:t>3/19/25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Gotham Book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Gotham Book" pitchFamily="2" charset="0"/>
              </a:defRPr>
            </a:lvl1pPr>
          </a:lstStyle>
          <a:p>
            <a:fld id="{3EBA18A8-7167-B049-B12E-046F8D9BDE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317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Gotham Book" pitchFamily="2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Gotham Book" pitchFamily="2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Gotham Book" pitchFamily="2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Gotham Book" pitchFamily="2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Gotham Book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BA18A8-7167-B049-B12E-046F8D9BDEE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171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01966-3353-92CA-3CA0-52D1542F0B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A585BA-9F99-3C8A-1959-F569C86473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CD34F-F2FD-052E-BB21-147F1FB46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3/19/25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1F864-EAF5-D137-2941-7320520F2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E490F-F69E-58D2-614E-608EF06CE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918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4B115-5F42-1927-B1FE-477B13709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B658C5-7987-7EAB-5226-E447B154B1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06458-35FA-BA7D-01CC-C1AAFDA05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657E4-B299-8EE0-B6C6-B931A5E57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530E0-C369-008F-A304-EC83DB592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184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CB0A88-6761-923B-2463-C81A512C3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9838B3-7363-B935-A1B7-317BECBFB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B0F9C-80E2-FF13-3356-3F46351D3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F8160F-05E6-E7EB-73B5-E0862A7BC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562958-F1CA-D0DC-7BCC-A4D3E882D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262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687DE-925E-D83B-0D28-B5B907CD7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25FCF-98B9-5086-EBFC-62740576F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DFFA5C-47C5-A726-68F5-491B51B46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8334E4-F2F8-7CAF-0D46-68B0CB394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A9DCB-D7E4-1480-0ABD-B629F0E3A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234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6F13B-FF05-D4AC-3549-76ACEC431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4B5786-C1EC-2C92-5549-B12E1DB08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F5EE1-08E3-335B-2046-949B4CDC0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11604-8C8B-81C3-850B-F88CA1418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3318C5-DB17-BE19-D79E-E1F517CDA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866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A2620-4613-8C4B-FE78-A550B706E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C8228-4F31-515C-0BB0-35DB82CFC8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CD36D0-329F-A3D6-3177-71E5F400BD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21AD14-D3EC-CBE5-DD0E-CC42F2728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90DA05-3AE9-B851-DD8E-1FBD989F5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48E6C6-82FE-780D-C9D6-2A9192D6F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1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E0BB8-0E94-2F96-B3CA-E24B8A527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6F40AE-E0E6-028A-12A8-6D6E2FB23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8CAF2A-B5B7-2AB8-D1BA-D1AC09A78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15581D-7990-59AA-8119-12F509FA7C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17B545-F1CB-73DB-C8E6-A9B6044DAB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3A1153-1926-C165-E31B-D33F926BA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4F3E99-AB63-155F-9313-818DC7238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E29C0D-53FA-506E-A349-CC84BC7FC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1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EE5A2-C17D-BCB4-AAF4-D4058A7EE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A3A0C4-52D6-F0FB-6A7D-0226CB4B6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BD6B55-5174-CABB-F74D-D8D61E7FB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966E48-202D-0A18-E2AD-50F26FDD3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23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C7D47C-03C1-8692-8205-EA1A33002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F39EDD-1F47-FBCC-1883-816CAB31A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4D0F2D-79F9-E0D5-0444-E9869227C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240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49435-005D-8205-8773-9A995A6DA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270B6-CE6E-79EC-69D4-7FAB96D36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050665-BA8D-9A6B-0D33-64E7EF630F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92C8E3-4D2E-C292-C291-81655AACA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4647E1-F190-B8E6-B621-0F82ECEE2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D8E587-9432-DF47-4764-0C1A8156C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98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94C24-4592-5A48-48D0-BE8E873BE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85A01F-C8B1-D406-002D-4B746AF43C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341566-D476-D56D-B219-A495D3AB23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00BA70-4505-AF13-480E-D4D8E7FFE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3/19/25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000BB5-A4CE-B2A8-A973-D0BD63E2E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11703F-1FF0-4DA0-A100-DC7D72C9D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376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A33A4B-F064-4FA0-D59E-14858D86E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ABEA4-6B62-2026-5E3D-9A5BED900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85670-85B7-BD04-F92F-B4509A19F7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Gotham Book" pitchFamily="2" charset="0"/>
              </a:defRPr>
            </a:lvl1pPr>
          </a:lstStyle>
          <a:p>
            <a:fld id="{B1A24CD3-204F-4468-8EE4-28A6668D006A}" type="datetimeFigureOut">
              <a:rPr lang="en-US" smtClean="0"/>
              <a:pPr/>
              <a:t>3/19/25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E1A61-ECFC-598D-D86C-9DAA8E5735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 i="0">
                <a:solidFill>
                  <a:schemeClr val="tx1">
                    <a:tint val="75000"/>
                  </a:schemeClr>
                </a:solidFill>
                <a:latin typeface="Gotham Book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2D7CB-302D-F1EC-45C8-F46AC105B9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>
                    <a:tint val="75000"/>
                  </a:schemeClr>
                </a:solidFill>
                <a:latin typeface="Gotham Book" pitchFamily="2" charset="0"/>
              </a:defRPr>
            </a:lvl1pPr>
          </a:lstStyle>
          <a:p>
            <a:fld id="{57AF16DE-A0D5-4438-950F-5B1E159C2C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945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kern="1200">
          <a:solidFill>
            <a:schemeClr val="tx1"/>
          </a:solidFill>
          <a:latin typeface="Gotham Book" pitchFamily="2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0" i="0" kern="1200">
          <a:solidFill>
            <a:schemeClr val="tx1"/>
          </a:solidFill>
          <a:latin typeface="Gotham Book" pitchFamily="2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pitchFamily="2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0" i="0" kern="1200">
          <a:solidFill>
            <a:schemeClr val="tx1"/>
          </a:solidFill>
          <a:latin typeface="Gotham Book" pitchFamily="2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Gotham Book" pitchFamily="2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Gotham Book" pitchFamily="2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/>
                </a:solidFill>
                <a:latin typeface="Gotham Bold" pitchFamily="2" charset="0"/>
                <a:cs typeface="Gotham Bold" pitchFamily="2" charset="0"/>
              </a:rPr>
              <a:t>Applied Communication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FA51EEB6-FCE7-761E-3993-EEF5BF53BB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Gotham Book" pitchFamily="2" charset="0"/>
                <a:cs typeface="Gotham Book" pitchFamily="2" charset="0"/>
              </a:rPr>
              <a:t>COM 415, Dr. Carroll</a:t>
            </a:r>
          </a:p>
        </p:txBody>
      </p:sp>
    </p:spTree>
    <p:extLst>
      <p:ext uri="{BB962C8B-B14F-4D97-AF65-F5344CB8AC3E}">
        <p14:creationId xmlns:p14="http://schemas.microsoft.com/office/powerpoint/2010/main" val="14139269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E6BE56-CD33-D22B-826B-21A4212E07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4C2AD-4206-9318-9B48-7CBED6A4F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ACR: A testimonial	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C280A8E-19D8-FB7B-BA48-3913E2DFD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957" y="2115879"/>
            <a:ext cx="7886700" cy="27113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i="1" kern="50" dirty="0">
                <a:effectLst/>
                <a:ea typeface="DengXian" panose="02010600030101010101" pitchFamily="2" charset="-122"/>
                <a:cs typeface="Gotham Book" pitchFamily="2" charset="0"/>
              </a:rPr>
              <a:t>“When telling people that I am a communications major, I am often met with questions about what that field comprises. I have even been told it is a made-up degree. It was refreshing to read about communication research in the real world that makes a difference.”</a:t>
            </a:r>
            <a:r>
              <a:rPr lang="en-US" sz="1800" i="1" dirty="0">
                <a:effectLst/>
                <a:cs typeface="Gotham Book" pitchFamily="2" charset="0"/>
              </a:rPr>
              <a:t> </a:t>
            </a:r>
          </a:p>
          <a:p>
            <a:pPr marL="0" indent="0">
              <a:buNone/>
            </a:pPr>
            <a:r>
              <a:rPr lang="en-US" sz="1800" dirty="0">
                <a:cs typeface="Gotham Book" pitchFamily="2" charset="0"/>
              </a:rPr>
              <a:t>	--Abby Grace</a:t>
            </a:r>
          </a:p>
        </p:txBody>
      </p:sp>
    </p:spTree>
    <p:extLst>
      <p:ext uri="{BB962C8B-B14F-4D97-AF65-F5344CB8AC3E}">
        <p14:creationId xmlns:p14="http://schemas.microsoft.com/office/powerpoint/2010/main" val="3078776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7A898D-4F95-D514-9113-A614781C89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DA19E-9DE4-8014-C9EA-24BDAF3C8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ACR: A lit review	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8ABEA7B-D06A-403E-DC13-700A6AB92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957" y="1552354"/>
            <a:ext cx="7886700" cy="4940520"/>
          </a:xfrm>
        </p:spPr>
        <p:txBody>
          <a:bodyPr>
            <a:normAutofit/>
          </a:bodyPr>
          <a:lstStyle/>
          <a:p>
            <a:pPr marL="0" marR="0">
              <a:lnSpc>
                <a:spcPct val="115000"/>
              </a:lnSpc>
              <a:buNone/>
            </a:pPr>
            <a:r>
              <a:rPr lang="en-US" sz="1800" kern="100" dirty="0">
                <a:effectLst/>
                <a:latin typeface="Helvetica" pitchFamily="2" charset="0"/>
                <a:ea typeface="DengXian" panose="02010600030101010101" pitchFamily="2" charset="-122"/>
                <a:cs typeface="Times New Roman (Body CS)"/>
              </a:rPr>
              <a:t>Initially, ACR was utilized </a:t>
            </a:r>
            <a:r>
              <a:rPr lang="en-US" sz="1800" b="1" kern="100" dirty="0">
                <a:effectLst/>
                <a:latin typeface="Helvetica" pitchFamily="2" charset="0"/>
                <a:ea typeface="DengXian" panose="02010600030101010101" pitchFamily="2" charset="-122"/>
                <a:cs typeface="Times New Roman (Body CS)"/>
              </a:rPr>
              <a:t>commercially</a:t>
            </a:r>
            <a:r>
              <a:rPr lang="en-US" sz="1800" kern="100" dirty="0">
                <a:effectLst/>
                <a:latin typeface="Helvetica" pitchFamily="2" charset="0"/>
                <a:ea typeface="DengXian" panose="02010600030101010101" pitchFamily="2" charset="-122"/>
                <a:cs typeface="Times New Roman (Body CS)"/>
              </a:rPr>
              <a:t>, focusing on marketing strategies and addressing barriers that impeded business profitability. It played a crucial role in promoting brands and devising solutions to enhance financial success. ACR shifted significantly during World War II, where it became instrumental in crafting persuasive messages and </a:t>
            </a:r>
            <a:r>
              <a:rPr lang="en-US" sz="1800" b="1" kern="100" dirty="0">
                <a:effectLst/>
                <a:latin typeface="Helvetica" pitchFamily="2" charset="0"/>
                <a:ea typeface="DengXian" panose="02010600030101010101" pitchFamily="2" charset="-122"/>
                <a:cs typeface="Times New Roman (Body CS)"/>
              </a:rPr>
              <a:t>propaganda</a:t>
            </a:r>
            <a:r>
              <a:rPr lang="en-US" sz="1800" kern="100" dirty="0">
                <a:effectLst/>
                <a:latin typeface="Helvetica" pitchFamily="2" charset="0"/>
                <a:ea typeface="DengXian" panose="02010600030101010101" pitchFamily="2" charset="-122"/>
                <a:cs typeface="Times New Roman (Body CS)"/>
              </a:rPr>
              <a:t> to influence public opinion. </a:t>
            </a:r>
          </a:p>
          <a:p>
            <a:pPr marL="0" marR="0">
              <a:lnSpc>
                <a:spcPct val="115000"/>
              </a:lnSpc>
              <a:buNone/>
            </a:pPr>
            <a:r>
              <a:rPr lang="en-US" sz="1800" kern="100" dirty="0">
                <a:effectLst/>
                <a:latin typeface="Helvetica" pitchFamily="2" charset="0"/>
                <a:ea typeface="DengXian" panose="02010600030101010101" pitchFamily="2" charset="-122"/>
                <a:cs typeface="Times New Roman (Body CS)"/>
              </a:rPr>
              <a:t>The 1960s saw another shift as ACR expanded its reach into </a:t>
            </a:r>
            <a:r>
              <a:rPr lang="en-US" sz="1800" b="1" kern="100" dirty="0">
                <a:effectLst/>
                <a:latin typeface="Helvetica" pitchFamily="2" charset="0"/>
                <a:ea typeface="DengXian" panose="02010600030101010101" pitchFamily="2" charset="-122"/>
                <a:cs typeface="Times New Roman (Body CS)"/>
              </a:rPr>
              <a:t>activism</a:t>
            </a:r>
            <a:r>
              <a:rPr lang="en-US" sz="1800" kern="100" dirty="0">
                <a:effectLst/>
                <a:latin typeface="Helvetica" pitchFamily="2" charset="0"/>
                <a:ea typeface="DengXian" panose="02010600030101010101" pitchFamily="2" charset="-122"/>
                <a:cs typeface="Times New Roman (Body CS)"/>
              </a:rPr>
              <a:t>, aligning itself with the significant social changes of the era. Today, ACR operates on multiple fronts, encompassing commercial, persuasive, and activist dimensions. </a:t>
            </a:r>
            <a:endParaRPr lang="en-US" sz="1800" kern="100" dirty="0">
              <a:effectLst/>
              <a:latin typeface="Gotham Book" pitchFamily="2" charset="0"/>
              <a:ea typeface="DengXian" panose="02010600030101010101" pitchFamily="2" charset="-122"/>
              <a:cs typeface="Times New Roman (Body CS)"/>
            </a:endParaRPr>
          </a:p>
          <a:p>
            <a:pPr marL="0" marR="0" indent="0">
              <a:lnSpc>
                <a:spcPct val="115000"/>
              </a:lnSpc>
              <a:buNone/>
            </a:pPr>
            <a:r>
              <a:rPr lang="en-US" sz="1800" kern="100" dirty="0">
                <a:effectLst/>
                <a:latin typeface="Helvetica" pitchFamily="2" charset="0"/>
                <a:ea typeface="DengXian" panose="02010600030101010101" pitchFamily="2" charset="-122"/>
                <a:cs typeface="Times New Roman (Body CS)"/>
              </a:rPr>
              <a:t>The evolution of ACR reflects its adaptive nature, transitioning from fragmented applications to a holistic integration that serves the broader goals of profit-driven enterprises and socially responsible initiatives. </a:t>
            </a:r>
            <a:endParaRPr lang="en-US" sz="1800" kern="100" dirty="0">
              <a:effectLst/>
              <a:latin typeface="Gotham Book" pitchFamily="2" charset="0"/>
              <a:ea typeface="DengXian" panose="02010600030101010101" pitchFamily="2" charset="-122"/>
              <a:cs typeface="Times New Roman (Body CS)"/>
            </a:endParaRPr>
          </a:p>
        </p:txBody>
      </p:sp>
    </p:spTree>
    <p:extLst>
      <p:ext uri="{BB962C8B-B14F-4D97-AF65-F5344CB8AC3E}">
        <p14:creationId xmlns:p14="http://schemas.microsoft.com/office/powerpoint/2010/main" val="3693093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8F6AD-AA90-B241-BB36-D54E881B6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ACR	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B555E42-A588-E84B-A77E-C46FC6C54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09823"/>
            <a:ext cx="7886700" cy="4983052"/>
          </a:xfrm>
        </p:spPr>
        <p:txBody>
          <a:bodyPr>
            <a:normAutofit/>
          </a:bodyPr>
          <a:lstStyle/>
          <a:p>
            <a:r>
              <a:rPr lang="en-US" sz="1800" dirty="0"/>
              <a:t>Purpose? To help people by researching their communicative practices and norms</a:t>
            </a:r>
          </a:p>
          <a:p>
            <a:r>
              <a:rPr lang="en-US" sz="1800" dirty="0"/>
              <a:t>How? </a:t>
            </a:r>
          </a:p>
          <a:p>
            <a:pPr lvl="1"/>
            <a:r>
              <a:rPr lang="en-US" sz="1500" dirty="0"/>
              <a:t>Helping people balance professional and personal lives</a:t>
            </a:r>
          </a:p>
          <a:p>
            <a:pPr lvl="1"/>
            <a:r>
              <a:rPr lang="en-US" sz="1500" dirty="0"/>
              <a:t>Encouraging bystanders to intervene to prevent cyberbullying</a:t>
            </a:r>
          </a:p>
          <a:p>
            <a:pPr lvl="1"/>
            <a:r>
              <a:rPr lang="en-US" sz="1500" dirty="0"/>
              <a:t>Creating successful water conservation</a:t>
            </a:r>
          </a:p>
          <a:p>
            <a:pPr lvl="1"/>
            <a:r>
              <a:rPr lang="en-US" sz="1500" dirty="0"/>
              <a:t>Promoting better doctor-patient communication</a:t>
            </a:r>
          </a:p>
          <a:p>
            <a:pPr lvl="1"/>
            <a:r>
              <a:rPr lang="en-US" sz="1500" dirty="0"/>
              <a:t>Supporting firefighters coping with traumatic work experiences</a:t>
            </a:r>
          </a:p>
          <a:p>
            <a:pPr lvl="1"/>
            <a:r>
              <a:rPr lang="en-US" sz="1500" dirty="0"/>
              <a:t>Engaging low-income community members in urban planning</a:t>
            </a:r>
          </a:p>
          <a:p>
            <a:r>
              <a:rPr lang="en-US" sz="1800" dirty="0"/>
              <a:t>Since when? 1973</a:t>
            </a:r>
          </a:p>
          <a:p>
            <a:r>
              <a:rPr lang="en-US" sz="1800" dirty="0"/>
              <a:t>The critique? “Theoretically vacuous, without a research base, and just as an aside, morally degenerate and politically naïve” (Ellis, 1982). Wow. </a:t>
            </a:r>
          </a:p>
          <a:p>
            <a:r>
              <a:rPr lang="en-US" sz="1800" dirty="0"/>
              <a:t>Audiences? </a:t>
            </a:r>
          </a:p>
          <a:p>
            <a:pPr lvl="1"/>
            <a:r>
              <a:rPr lang="en-US" sz="1500" dirty="0"/>
              <a:t>Communication scholars</a:t>
            </a:r>
          </a:p>
          <a:p>
            <a:pPr lvl="1"/>
            <a:r>
              <a:rPr lang="en-US" sz="1500" dirty="0"/>
              <a:t>Communication practitioners</a:t>
            </a:r>
          </a:p>
          <a:p>
            <a:pPr lvl="1"/>
            <a:r>
              <a:rPr lang="en-US" sz="1500" dirty="0"/>
              <a:t>Public(s)</a:t>
            </a:r>
          </a:p>
        </p:txBody>
      </p:sp>
    </p:spTree>
    <p:extLst>
      <p:ext uri="{BB962C8B-B14F-4D97-AF65-F5344CB8AC3E}">
        <p14:creationId xmlns:p14="http://schemas.microsoft.com/office/powerpoint/2010/main" val="2712287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24FD7-5672-1A4D-A896-182A2CBB3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“Golden Braid”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A5AB1-85BA-5446-B9B6-5315F938A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800" dirty="0"/>
              <a:t>Practicing theory</a:t>
            </a:r>
          </a:p>
          <a:p>
            <a:r>
              <a:rPr lang="en-US" sz="1800" dirty="0"/>
              <a:t>Theorizing practice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ACR methods? Nothing in particular</a:t>
            </a:r>
          </a:p>
          <a:p>
            <a:pPr lvl="1"/>
            <a:r>
              <a:rPr lang="en-US" sz="1500" dirty="0"/>
              <a:t>Focus groups</a:t>
            </a:r>
          </a:p>
          <a:p>
            <a:pPr lvl="1"/>
            <a:r>
              <a:rPr lang="en-US" sz="1500" dirty="0"/>
              <a:t>Discourse analysis</a:t>
            </a:r>
          </a:p>
          <a:p>
            <a:pPr lvl="1"/>
            <a:r>
              <a:rPr lang="en-US" sz="1500" dirty="0"/>
              <a:t>Content analysis</a:t>
            </a:r>
          </a:p>
          <a:p>
            <a:pPr lvl="1"/>
            <a:r>
              <a:rPr lang="en-US" sz="1500" dirty="0"/>
              <a:t>Data analysis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So, quantitative and qualitative, media effects and rhetorical criticism. The communication problems and the contexts in which they occur drive methodological choices.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(</a:t>
            </a:r>
            <a:r>
              <a:rPr lang="en-US" sz="1800" b="1" dirty="0"/>
              <a:t>What is discourse analysis? </a:t>
            </a:r>
            <a:r>
              <a:rPr lang="en-US" sz="1800" dirty="0"/>
              <a:t>Recording and transcribing interactions, then formulating claims about conversational moves, structures, and strategies.)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30964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ACR: What does it look like?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8755A19-EF30-9C1B-15D6-7E60FED16505}"/>
              </a:ext>
            </a:extLst>
          </p:cNvPr>
          <p:cNvSpPr txBox="1"/>
          <p:nvPr/>
        </p:nvSpPr>
        <p:spPr>
          <a:xfrm>
            <a:off x="552893" y="1414130"/>
            <a:ext cx="746405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Gotham Book" pitchFamily="2" charset="0"/>
                <a:cs typeface="Gotham Book" pitchFamily="2" charset="0"/>
              </a:rPr>
              <a:t>“The vast majority of ACR is observational-recommendation, including studying interventions and how researchers have intervened to solve problems” (p. 352)</a:t>
            </a:r>
          </a:p>
          <a:p>
            <a:endParaRPr lang="en-US" dirty="0">
              <a:latin typeface="Gotham Book" pitchFamily="2" charset="0"/>
              <a:cs typeface="Gotham Book" pitchFamily="2" charset="0"/>
            </a:endParaRPr>
          </a:p>
          <a:p>
            <a:r>
              <a:rPr lang="en-US" dirty="0">
                <a:latin typeface="Gotham Book" pitchFamily="2" charset="0"/>
                <a:cs typeface="Gotham Book" pitchFamily="2" charset="0"/>
              </a:rPr>
              <a:t>Researching communicative practices in specific cultural and social contexts. </a:t>
            </a:r>
          </a:p>
          <a:p>
            <a:endParaRPr lang="en-US" dirty="0">
              <a:latin typeface="Gotham Book" pitchFamily="2" charset="0"/>
              <a:cs typeface="Gotham Book" pitchFamily="2" charset="0"/>
            </a:endParaRPr>
          </a:p>
          <a:p>
            <a:r>
              <a:rPr lang="en-US" dirty="0">
                <a:latin typeface="Gotham Book" pitchFamily="2" charset="0"/>
                <a:cs typeface="Gotham Book" pitchFamily="2" charset="0"/>
              </a:rPr>
              <a:t>An example: Empowering battered women in women’s shelters. Let’s design a study to get at this. We’re thinking about methodology, anticipated findings, and practical applications (solutions)</a:t>
            </a:r>
          </a:p>
          <a:p>
            <a:endParaRPr lang="en-US" dirty="0">
              <a:latin typeface="Gotham Book" pitchFamily="2" charset="0"/>
              <a:cs typeface="Gotham Book" pitchFamily="2" charset="0"/>
            </a:endParaRPr>
          </a:p>
          <a:p>
            <a:r>
              <a:rPr lang="en-US" dirty="0">
                <a:latin typeface="Gotham Book" pitchFamily="2" charset="0"/>
                <a:cs typeface="Gotham Book" pitchFamily="2" charset="0"/>
              </a:rPr>
              <a:t>Goal: To study how a shelter empowers (or fails to empower) survivors of domestic violence through its communicative practices.</a:t>
            </a:r>
          </a:p>
          <a:p>
            <a:endParaRPr lang="en-US" dirty="0">
              <a:latin typeface="Gotham Book" pitchFamily="2" charset="0"/>
              <a:cs typeface="Gotham Book" pitchFamily="2" charset="0"/>
            </a:endParaRPr>
          </a:p>
          <a:p>
            <a:r>
              <a:rPr lang="en-US" dirty="0">
                <a:latin typeface="Gotham Book" pitchFamily="2" charset="0"/>
                <a:cs typeface="Gotham Book" pitchFamily="2" charset="0"/>
              </a:rPr>
              <a:t>Method(s)?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566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89096" y="1539949"/>
            <a:ext cx="7886700" cy="4140542"/>
          </a:xfrm>
        </p:spPr>
        <p:txBody>
          <a:bodyPr>
            <a:normAutofit/>
          </a:bodyPr>
          <a:lstStyle/>
          <a:p>
            <a:r>
              <a:rPr lang="en-US" sz="1800" dirty="0"/>
              <a:t>Method(s):</a:t>
            </a:r>
          </a:p>
          <a:p>
            <a:pPr lvl="1"/>
            <a:r>
              <a:rPr lang="en-US" sz="1500" dirty="0"/>
              <a:t>Participant observations</a:t>
            </a:r>
          </a:p>
          <a:p>
            <a:pPr lvl="1"/>
            <a:r>
              <a:rPr lang="en-US" sz="1500" dirty="0"/>
              <a:t>Interviews</a:t>
            </a:r>
          </a:p>
          <a:p>
            <a:pPr lvl="1"/>
            <a:r>
              <a:rPr lang="en-US" sz="1500" dirty="0"/>
              <a:t>Rhetorical criticism of the shelter’s “texts,” its communications and organizational documents</a:t>
            </a:r>
          </a:p>
          <a:p>
            <a:pPr marL="342900" lvl="1" indent="0">
              <a:buNone/>
            </a:pPr>
            <a:endParaRPr lang="en-US" sz="1500" dirty="0"/>
          </a:p>
          <a:p>
            <a:r>
              <a:rPr lang="en-US" sz="1800" dirty="0"/>
              <a:t>Anticipated findings? 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4647046-4D1E-7950-A92B-C073472B9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ACR: What does it look like?</a:t>
            </a:r>
          </a:p>
        </p:txBody>
      </p:sp>
    </p:spTree>
    <p:extLst>
      <p:ext uri="{BB962C8B-B14F-4D97-AF65-F5344CB8AC3E}">
        <p14:creationId xmlns:p14="http://schemas.microsoft.com/office/powerpoint/2010/main" val="4178923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053B60-58FB-F92F-8AD4-F000D2B60D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5CA34AA-591D-56AC-24D2-7EFA439B6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096" y="1539949"/>
            <a:ext cx="7886700" cy="4140542"/>
          </a:xfrm>
        </p:spPr>
        <p:txBody>
          <a:bodyPr>
            <a:normAutofit/>
          </a:bodyPr>
          <a:lstStyle/>
          <a:p>
            <a:r>
              <a:rPr lang="en-US" sz="1800" dirty="0"/>
              <a:t>Anticipated findings? </a:t>
            </a:r>
          </a:p>
          <a:p>
            <a:endParaRPr lang="en-US" sz="1800" dirty="0"/>
          </a:p>
          <a:p>
            <a:r>
              <a:rPr lang="en-US" sz="1800" dirty="0"/>
              <a:t>Consistency and clarity in its communications</a:t>
            </a:r>
          </a:p>
          <a:p>
            <a:r>
              <a:rPr lang="en-US" sz="1800" dirty="0"/>
              <a:t>A great deal of listening</a:t>
            </a:r>
          </a:p>
          <a:p>
            <a:r>
              <a:rPr lang="en-US" sz="1800" dirty="0" err="1"/>
              <a:t>Followup</a:t>
            </a:r>
            <a:r>
              <a:rPr lang="en-US" sz="1800" dirty="0"/>
              <a:t> and follow-through</a:t>
            </a:r>
          </a:p>
          <a:p>
            <a:r>
              <a:rPr lang="en-US" sz="1800" dirty="0"/>
              <a:t>Holistic approach to providing “shelter”</a:t>
            </a:r>
          </a:p>
          <a:p>
            <a:r>
              <a:rPr lang="en-US" sz="1800" dirty="0"/>
              <a:t>Peer support</a:t>
            </a:r>
          </a:p>
          <a:p>
            <a:r>
              <a:rPr lang="en-US" sz="1800" dirty="0"/>
              <a:t>Others?</a:t>
            </a:r>
          </a:p>
          <a:p>
            <a:endParaRPr lang="en-US" sz="1800" dirty="0"/>
          </a:p>
          <a:p>
            <a:r>
              <a:rPr lang="en-US" sz="1800" dirty="0"/>
              <a:t>Applications? 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5D80CAD-8BD1-3F01-3BDD-59EC697F6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ACR: What does it look like?</a:t>
            </a:r>
          </a:p>
        </p:txBody>
      </p:sp>
    </p:spTree>
    <p:extLst>
      <p:ext uri="{BB962C8B-B14F-4D97-AF65-F5344CB8AC3E}">
        <p14:creationId xmlns:p14="http://schemas.microsoft.com/office/powerpoint/2010/main" val="1047893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BED132-4D4F-726B-A11E-38623426F7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58C3EB3-14AA-6C06-FD23-FBE4FCDEB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096" y="1539949"/>
            <a:ext cx="7886700" cy="41405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Some examples of studies published in the </a:t>
            </a:r>
            <a:r>
              <a:rPr lang="en-US" sz="1800" i="1" dirty="0"/>
              <a:t>Journal of Applied Communication Research</a:t>
            </a:r>
            <a:endParaRPr lang="en-US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093BCB0-8676-FA8F-0780-2B2FE2B40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ACR: What does it look like?</a:t>
            </a:r>
          </a:p>
        </p:txBody>
      </p:sp>
      <p:pic>
        <p:nvPicPr>
          <p:cNvPr id="3" name="Picture 2" descr="A person with tattoos on his arm and a person with guns&#10;&#10;AI-generated content may be incorrect.">
            <a:extLst>
              <a:ext uri="{FF2B5EF4-FFF2-40B4-BE49-F238E27FC236}">
                <a16:creationId xmlns:a16="http://schemas.microsoft.com/office/drawing/2014/main" id="{633982E8-0B2C-31AC-E794-7D6534AD46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4053" y="3618492"/>
            <a:ext cx="3840720" cy="26479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 descr="A person in a white coat talking to a patient&#10;&#10;AI-generated content may be incorrect.">
            <a:extLst>
              <a:ext uri="{FF2B5EF4-FFF2-40B4-BE49-F238E27FC236}">
                <a16:creationId xmlns:a16="http://schemas.microsoft.com/office/drawing/2014/main" id="{39D5C4D2-1511-C62C-8C30-9A78F5C1DD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03" y="2276640"/>
            <a:ext cx="3646141" cy="24963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700113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</TotalTime>
  <Words>566</Words>
  <Application>Microsoft Macintosh PowerPoint</Application>
  <PresentationFormat>On-screen Show (4:3)</PresentationFormat>
  <Paragraphs>68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DengXian</vt:lpstr>
      <vt:lpstr>Arial</vt:lpstr>
      <vt:lpstr>Gotham Bold</vt:lpstr>
      <vt:lpstr>Gotham Book</vt:lpstr>
      <vt:lpstr>Helvetica</vt:lpstr>
      <vt:lpstr>Office Theme</vt:lpstr>
      <vt:lpstr>Applied Communication</vt:lpstr>
      <vt:lpstr>ACR: A testimonial </vt:lpstr>
      <vt:lpstr>ACR: A lit review </vt:lpstr>
      <vt:lpstr>ACR </vt:lpstr>
      <vt:lpstr>The “Golden Braid”</vt:lpstr>
      <vt:lpstr>ACR: What does it look like?</vt:lpstr>
      <vt:lpstr>ACR: What does it look like?</vt:lpstr>
      <vt:lpstr>ACR: What does it look like?</vt:lpstr>
      <vt:lpstr>ACR: What does it look like?</vt:lpstr>
    </vt:vector>
  </TitlesOfParts>
  <Manager/>
  <Company>Berry College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Setting</dc:title>
  <dc:subject/>
  <dc:creator>BC</dc:creator>
  <cp:keywords/>
  <dc:description/>
  <cp:lastModifiedBy>Carroll, Brian</cp:lastModifiedBy>
  <cp:revision>34</cp:revision>
  <dcterms:created xsi:type="dcterms:W3CDTF">2017-03-22T16:15:47Z</dcterms:created>
  <dcterms:modified xsi:type="dcterms:W3CDTF">2025-03-19T19:30:43Z</dcterms:modified>
  <cp:category/>
</cp:coreProperties>
</file>