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59" r:id="rId6"/>
    <p:sldId id="274" r:id="rId7"/>
    <p:sldId id="273" r:id="rId8"/>
    <p:sldId id="260" r:id="rId9"/>
    <p:sldId id="272" r:id="rId10"/>
    <p:sldId id="263" r:id="rId11"/>
    <p:sldId id="266" r:id="rId12"/>
    <p:sldId id="267" r:id="rId13"/>
    <p:sldId id="275" r:id="rId14"/>
    <p:sldId id="276" r:id="rId15"/>
    <p:sldId id="27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09030-6700-E443-8956-18CD1CCE80C4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6B36F-0752-9A41-8CC5-79656E45F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1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56B36F-0752-9A41-8CC5-79656E45FA0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92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xW5D5VPg_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7OCgMPX2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eJJpbDrV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Classical Rhetoric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 415, Willoughby</a:t>
            </a:r>
          </a:p>
        </p:txBody>
      </p:sp>
    </p:spTree>
    <p:extLst>
      <p:ext uri="{BB962C8B-B14F-4D97-AF65-F5344CB8AC3E}">
        <p14:creationId xmlns:p14="http://schemas.microsoft.com/office/powerpoint/2010/main" val="3098316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Neo-Aristotelian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Wicheln’s</a:t>
            </a:r>
            <a:r>
              <a:rPr lang="en-US" dirty="0"/>
              <a:t> “Literary Criticism on Oratory” (1925) brought Aristotelian criticism to the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Argued for distinction between literary criticism and rhetorical criticism</a:t>
            </a:r>
          </a:p>
          <a:p>
            <a:r>
              <a:rPr lang="en-US" dirty="0"/>
              <a:t>Analysis must address methodology behind speech’s ability to convey message to audience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3"/>
            <p:extLst>
              <p:ext uri="{D42A27DB-BD31-4B8C-83A1-F6EECF244321}">
                <p14:modId xmlns:p14="http://schemas.microsoft.com/office/powerpoint/2010/main" val="2163253374"/>
              </p:ext>
            </p:extLst>
          </p:nvPr>
        </p:nvGraphicFramePr>
        <p:xfrm>
          <a:off x="457200" y="4224338"/>
          <a:ext cx="739616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8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8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Literary</a:t>
                      </a:r>
                      <a:r>
                        <a:rPr lang="en-US" baseline="0" dirty="0"/>
                        <a:t> Criticism</a:t>
                      </a:r>
                      <a:endParaRPr lang="en-US" dirty="0"/>
                    </a:p>
                  </a:txBody>
                  <a:tcPr marL="189679" marR="18967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Rhetorical Criticism</a:t>
                      </a:r>
                    </a:p>
                  </a:txBody>
                  <a:tcPr marL="189679" marR="18967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Timeless (truth,</a:t>
                      </a:r>
                      <a:r>
                        <a:rPr lang="en-US" baseline="0" dirty="0"/>
                        <a:t> beauty)</a:t>
                      </a:r>
                      <a:endParaRPr lang="en-US" dirty="0"/>
                    </a:p>
                  </a:txBody>
                  <a:tcPr marL="189679" marR="18967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Timely (rhetoric</a:t>
                      </a:r>
                      <a:r>
                        <a:rPr lang="en-US" baseline="0" dirty="0"/>
                        <a:t> rooted in real world)</a:t>
                      </a:r>
                      <a:endParaRPr lang="en-US" dirty="0"/>
                    </a:p>
                  </a:txBody>
                  <a:tcPr marL="189679" marR="18967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Universal audience</a:t>
                      </a:r>
                    </a:p>
                  </a:txBody>
                  <a:tcPr marL="189679" marR="18967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Specific</a:t>
                      </a:r>
                      <a:r>
                        <a:rPr lang="en-US" baseline="0" dirty="0"/>
                        <a:t> audience</a:t>
                      </a:r>
                      <a:endParaRPr lang="en-US" dirty="0"/>
                    </a:p>
                  </a:txBody>
                  <a:tcPr marL="189679" marR="18967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Aesthetics</a:t>
                      </a:r>
                    </a:p>
                  </a:txBody>
                  <a:tcPr marL="189679" marR="18967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Effect</a:t>
                      </a:r>
                    </a:p>
                  </a:txBody>
                  <a:tcPr marL="189679" marR="18967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0C28321E-DA8B-7945-A141-706134DA3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30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Neo-Aristotelian Criticism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Evaluating speaker’s audience, perceived character, major themes, emotional appeals, arguments, arrangement, style, and delivery helps critic understand effect on immediate audience</a:t>
            </a:r>
          </a:p>
          <a:p>
            <a:r>
              <a:rPr lang="en-US" dirty="0"/>
              <a:t>Look at five canons of rhetoric, typically concerned with single speaker (need lots of biographical knowledge)</a:t>
            </a:r>
          </a:p>
          <a:p>
            <a:r>
              <a:rPr lang="en-US" dirty="0"/>
              <a:t>Very formulaic </a:t>
            </a:r>
          </a:p>
          <a:p>
            <a:r>
              <a:rPr lang="en-US" dirty="0"/>
              <a:t>Critiqued by most scholars today for being too concerned with effect, ignoring ideology, limiting potential for insightful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36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try it!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https://www.youtube.com/watch?v=VxW5D5VPg_0</a:t>
            </a:r>
            <a:endParaRPr lang="en-US" dirty="0"/>
          </a:p>
          <a:p>
            <a:r>
              <a:rPr lang="en-US" dirty="0"/>
              <a:t>Speaker’s background, character, and credibility</a:t>
            </a:r>
          </a:p>
          <a:p>
            <a:r>
              <a:rPr lang="en-US" dirty="0"/>
              <a:t>Description, analysis, and evaluation of arguments - how does speaker develop logos, ethos, and pathos?</a:t>
            </a:r>
          </a:p>
          <a:p>
            <a:r>
              <a:rPr lang="en-US" dirty="0"/>
              <a:t>Organization, style, and delivery</a:t>
            </a:r>
          </a:p>
          <a:p>
            <a:r>
              <a:rPr lang="en-US" dirty="0"/>
              <a:t>Historical and rhetorical value (i.e. was it effective and what can we learn?)</a:t>
            </a:r>
          </a:p>
        </p:txBody>
      </p:sp>
    </p:spTree>
    <p:extLst>
      <p:ext uri="{BB962C8B-B14F-4D97-AF65-F5344CB8AC3E}">
        <p14:creationId xmlns:p14="http://schemas.microsoft.com/office/powerpoint/2010/main" val="2746087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 Rhetoric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Backlash against Neo-Aristotelian criticism</a:t>
            </a:r>
          </a:p>
          <a:p>
            <a:pPr lvl="1"/>
            <a:r>
              <a:rPr lang="en-US" dirty="0"/>
              <a:t>Black (1965) destroys Neo-Aristotelianism</a:t>
            </a:r>
          </a:p>
          <a:p>
            <a:pPr lvl="2"/>
            <a:r>
              <a:rPr lang="en-US" dirty="0"/>
              <a:t>Too focused on effect</a:t>
            </a:r>
          </a:p>
          <a:p>
            <a:pPr lvl="2"/>
            <a:r>
              <a:rPr lang="en-US" dirty="0"/>
              <a:t>Privileges logic</a:t>
            </a:r>
          </a:p>
          <a:p>
            <a:pPr lvl="2"/>
            <a:r>
              <a:rPr lang="en-US" dirty="0"/>
              <a:t>Assumes audiences are rational </a:t>
            </a:r>
          </a:p>
          <a:p>
            <a:pPr lvl="2"/>
            <a:r>
              <a:rPr lang="en-US" dirty="0"/>
              <a:t>Accepts purposes of speaker without question (no underlying motives)</a:t>
            </a:r>
          </a:p>
          <a:p>
            <a:r>
              <a:rPr lang="en-US" dirty="0"/>
              <a:t>More focus on audience instead of speaker (Black 1970)</a:t>
            </a:r>
          </a:p>
          <a:p>
            <a:r>
              <a:rPr lang="en-US" dirty="0"/>
              <a:t>Moves away from history and immediate effects (Lucas 1981)</a:t>
            </a:r>
          </a:p>
        </p:txBody>
      </p:sp>
    </p:spTree>
    <p:extLst>
      <p:ext uri="{BB962C8B-B14F-4D97-AF65-F5344CB8AC3E}">
        <p14:creationId xmlns:p14="http://schemas.microsoft.com/office/powerpoint/2010/main" val="1637203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Bitzer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645367" cy="4111005"/>
          </a:xfrm>
        </p:spPr>
        <p:txBody>
          <a:bodyPr>
            <a:normAutofit/>
          </a:bodyPr>
          <a:lstStyle/>
          <a:p>
            <a:r>
              <a:rPr lang="en-US" dirty="0"/>
              <a:t>(1931-2016) American rhetorician, PhD from University of Iowa, taught at University of Wisconsin at Madison</a:t>
            </a:r>
          </a:p>
          <a:p>
            <a:r>
              <a:rPr lang="en-US" dirty="0"/>
              <a:t>Rhetorical Situation (1968)</a:t>
            </a:r>
          </a:p>
          <a:p>
            <a:pPr lvl="1"/>
            <a:r>
              <a:rPr lang="en-US" dirty="0"/>
              <a:t>All rhetorical discourse emerges as response to rhetorical situation</a:t>
            </a:r>
          </a:p>
          <a:p>
            <a:pPr lvl="2"/>
            <a:r>
              <a:rPr lang="en-US" dirty="0"/>
              <a:t>Exigence, </a:t>
            </a:r>
          </a:p>
          <a:p>
            <a:pPr lvl="2"/>
            <a:r>
              <a:rPr lang="en-US" dirty="0"/>
              <a:t>Audience</a:t>
            </a:r>
          </a:p>
          <a:p>
            <a:pPr lvl="2"/>
            <a:r>
              <a:rPr lang="en-US" dirty="0"/>
              <a:t>Constraints</a:t>
            </a:r>
          </a:p>
          <a:p>
            <a:pPr lvl="1"/>
            <a:r>
              <a:rPr lang="en-US" dirty="0"/>
              <a:t>Critic should judge whether response to situation is “fitting” (appropriate given its contexts)</a:t>
            </a:r>
          </a:p>
        </p:txBody>
      </p:sp>
    </p:spTree>
    <p:extLst>
      <p:ext uri="{BB962C8B-B14F-4D97-AF65-F5344CB8AC3E}">
        <p14:creationId xmlns:p14="http://schemas.microsoft.com/office/powerpoint/2010/main" val="397640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Situation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lvl="1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</a:pPr>
            <a:r>
              <a:rPr lang="en-US" dirty="0" err="1"/>
              <a:t>Exigence</a:t>
            </a:r>
            <a:endParaRPr lang="en-US" dirty="0"/>
          </a:p>
          <a:p>
            <a:pPr marL="457200" lvl="2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Problem that people must respond to</a:t>
            </a:r>
          </a:p>
          <a:p>
            <a:pPr marL="457200" lvl="2">
              <a:lnSpc>
                <a:spcPct val="110000"/>
              </a:lnSpc>
              <a:spcBef>
                <a:spcPts val="1800"/>
              </a:spcBef>
            </a:pPr>
            <a:r>
              <a:rPr lang="en-US" dirty="0"/>
              <a:t>There has to be room for persuasion for situation to be rhetorical – not all exigences are rhetorical</a:t>
            </a:r>
          </a:p>
          <a:p>
            <a:r>
              <a:rPr lang="en-US" dirty="0"/>
              <a:t>Audience</a:t>
            </a:r>
          </a:p>
          <a:p>
            <a:pPr lvl="1"/>
            <a:r>
              <a:rPr lang="en-US" dirty="0"/>
              <a:t>Capable of being influenced by rhetoric</a:t>
            </a:r>
          </a:p>
          <a:p>
            <a:pPr lvl="1"/>
            <a:r>
              <a:rPr lang="en-US" dirty="0"/>
              <a:t>Can function as “mediators of change”</a:t>
            </a:r>
          </a:p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Circumstances that can limit rhetorical choices</a:t>
            </a:r>
          </a:p>
          <a:p>
            <a:pPr lvl="1"/>
            <a:r>
              <a:rPr lang="en-US" dirty="0"/>
              <a:t>Obstacles that you have to work around to modify exigence</a:t>
            </a:r>
          </a:p>
          <a:p>
            <a:r>
              <a:rPr lang="en-US" dirty="0">
                <a:hlinkClick r:id="rId2"/>
              </a:rPr>
              <a:t>https://www.youtube.com/watch?v=x7OCgMPX2mE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49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classical rhetoric?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Ancient Greeks and Romans theories on how rhetoric works</a:t>
            </a:r>
          </a:p>
          <a:p>
            <a:r>
              <a:rPr lang="en-US" dirty="0"/>
              <a:t>Concerned with persuasion and oratory (speeches)</a:t>
            </a:r>
          </a:p>
          <a:p>
            <a:r>
              <a:rPr lang="en-US" dirty="0"/>
              <a:t>Public speaking valued by other older cultures (Egyptians, Mesopotamians, etc.), but theories on rhetoric didn’t emerge until Greek democracy </a:t>
            </a:r>
          </a:p>
          <a:p>
            <a:r>
              <a:rPr lang="en-US" dirty="0"/>
              <a:t>Being able to deliver speeches and argue was important part of being citizen in Ancient Greece and Roman Republic</a:t>
            </a:r>
          </a:p>
        </p:txBody>
      </p:sp>
    </p:spTree>
    <p:extLst>
      <p:ext uri="{BB962C8B-B14F-4D97-AF65-F5344CB8AC3E}">
        <p14:creationId xmlns:p14="http://schemas.microsoft.com/office/powerpoint/2010/main" val="14313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Sophists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Itinerant teachers in Greece (4</a:t>
            </a:r>
            <a:r>
              <a:rPr lang="en-US" baseline="30000" dirty="0"/>
              <a:t>th</a:t>
            </a:r>
            <a:r>
              <a:rPr lang="en-US" dirty="0"/>
              <a:t>-5</a:t>
            </a:r>
            <a:r>
              <a:rPr lang="en-US" baseline="30000" dirty="0"/>
              <a:t>th</a:t>
            </a:r>
            <a:r>
              <a:rPr lang="en-US" dirty="0"/>
              <a:t> century BC)</a:t>
            </a:r>
          </a:p>
          <a:p>
            <a:r>
              <a:rPr lang="en-US" dirty="0"/>
              <a:t>Teach wealthy young men how to speak and debate</a:t>
            </a:r>
          </a:p>
          <a:p>
            <a:r>
              <a:rPr lang="en-US" dirty="0"/>
              <a:t>Emphasized practical applications of rhetoric in civic and political life</a:t>
            </a:r>
          </a:p>
          <a:p>
            <a:r>
              <a:rPr lang="en-US" dirty="0"/>
              <a:t>Viewed rhetoric as an artform that </a:t>
            </a:r>
          </a:p>
          <a:p>
            <a:r>
              <a:rPr lang="en-US" dirty="0"/>
              <a:t>Taught how to make weak arguments look strong and strong arguments look weak (focused on style and presentation)</a:t>
            </a:r>
          </a:p>
        </p:txBody>
      </p:sp>
    </p:spTree>
    <p:extLst>
      <p:ext uri="{BB962C8B-B14F-4D97-AF65-F5344CB8AC3E}">
        <p14:creationId xmlns:p14="http://schemas.microsoft.com/office/powerpoint/2010/main" val="76334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Isocrates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640546" cy="4069814"/>
          </a:xfrm>
        </p:spPr>
        <p:txBody>
          <a:bodyPr>
            <a:normAutofit/>
          </a:bodyPr>
          <a:lstStyle/>
          <a:p>
            <a:r>
              <a:rPr lang="en-US" dirty="0"/>
              <a:t>Athenian speechwriter and scholar, 436-338 BC</a:t>
            </a:r>
          </a:p>
          <a:p>
            <a:r>
              <a:rPr lang="en-US" dirty="0"/>
              <a:t>Set up school in Athens where “none but leaders emerged”</a:t>
            </a:r>
          </a:p>
          <a:p>
            <a:r>
              <a:rPr lang="en-US" dirty="0"/>
              <a:t>rhetoric – “worker of persuasion” and “branch of philosophy” (according to Quintilian)</a:t>
            </a:r>
          </a:p>
          <a:p>
            <a:r>
              <a:rPr lang="en-US" dirty="0"/>
              <a:t>Focused on practical applications of rhetoric - persuasion is most powerful tool humans have</a:t>
            </a:r>
          </a:p>
          <a:p>
            <a:r>
              <a:rPr lang="en-US" dirty="0"/>
              <a:t>Ethos is most important mode of proof</a:t>
            </a:r>
          </a:p>
          <a:p>
            <a:r>
              <a:rPr lang="en-US" dirty="0"/>
              <a:t>Rhetors need to have </a:t>
            </a:r>
            <a:r>
              <a:rPr lang="en-US" dirty="0" err="1"/>
              <a:t>kairos</a:t>
            </a:r>
            <a:r>
              <a:rPr lang="en-US" dirty="0"/>
              <a:t> and phronesis</a:t>
            </a:r>
          </a:p>
        </p:txBody>
      </p:sp>
    </p:spTree>
    <p:extLst>
      <p:ext uri="{BB962C8B-B14F-4D97-AF65-F5344CB8AC3E}">
        <p14:creationId xmlns:p14="http://schemas.microsoft.com/office/powerpoint/2010/main" val="215999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Aristotle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Greek philosopher, 384-322 BC</a:t>
            </a:r>
          </a:p>
          <a:p>
            <a:r>
              <a:rPr lang="en-US" dirty="0">
                <a:hlinkClick r:id="rId2"/>
              </a:rPr>
              <a:t>https://www.youtube.com/watch?v=BeJJpbDrVRM</a:t>
            </a:r>
            <a:r>
              <a:rPr lang="en-US" dirty="0"/>
              <a:t> </a:t>
            </a:r>
          </a:p>
          <a:p>
            <a:r>
              <a:rPr lang="en-US" dirty="0"/>
              <a:t>Studied under Plato</a:t>
            </a:r>
          </a:p>
          <a:p>
            <a:r>
              <a:rPr lang="en-US" dirty="0"/>
              <a:t>Important concepts</a:t>
            </a:r>
          </a:p>
          <a:p>
            <a:pPr lvl="1"/>
            <a:r>
              <a:rPr lang="en-US" dirty="0"/>
              <a:t>golden mean</a:t>
            </a:r>
          </a:p>
          <a:p>
            <a:pPr lvl="1"/>
            <a:r>
              <a:rPr lang="en-US" dirty="0"/>
              <a:t>Artistic proofs – logos, ethos, pathos</a:t>
            </a:r>
          </a:p>
        </p:txBody>
      </p:sp>
    </p:spTree>
    <p:extLst>
      <p:ext uri="{BB962C8B-B14F-4D97-AF65-F5344CB8AC3E}">
        <p14:creationId xmlns:p14="http://schemas.microsoft.com/office/powerpoint/2010/main" val="385952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A56FF-79CA-5C4A-A38B-D473DDA0A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Up!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29060-C27A-E042-B66A-FC901E0DB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group is assigned concept in classical theory</a:t>
            </a:r>
          </a:p>
          <a:p>
            <a:pPr lvl="1"/>
            <a:r>
              <a:rPr lang="en-US" dirty="0"/>
              <a:t>Kairos</a:t>
            </a:r>
          </a:p>
          <a:p>
            <a:pPr lvl="1"/>
            <a:r>
              <a:rPr lang="en-US" dirty="0"/>
              <a:t>Logos (including enthymeme)</a:t>
            </a:r>
          </a:p>
          <a:p>
            <a:pPr lvl="1"/>
            <a:r>
              <a:rPr lang="en-US" dirty="0"/>
              <a:t>Ethos</a:t>
            </a:r>
          </a:p>
          <a:p>
            <a:pPr lvl="1"/>
            <a:r>
              <a:rPr lang="en-US" dirty="0"/>
              <a:t>Pathos</a:t>
            </a:r>
          </a:p>
          <a:p>
            <a:pPr lvl="1"/>
            <a:r>
              <a:rPr lang="en-US" dirty="0"/>
              <a:t>Golden mean</a:t>
            </a:r>
          </a:p>
          <a:p>
            <a:r>
              <a:rPr lang="en-US" dirty="0"/>
              <a:t>Teach it to us!  Make sure you also find an example to help us learn it better</a:t>
            </a:r>
          </a:p>
        </p:txBody>
      </p:sp>
    </p:spTree>
    <p:extLst>
      <p:ext uri="{BB962C8B-B14F-4D97-AF65-F5344CB8AC3E}">
        <p14:creationId xmlns:p14="http://schemas.microsoft.com/office/powerpoint/2010/main" val="241089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5E9F3-3456-AE41-B3C1-9924CB7E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a time when you were persuaded. 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42FFC-12D2-F544-9EE2-3791C484A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role did logos, ethos, and pathos play in that persuasion?</a:t>
            </a:r>
          </a:p>
        </p:txBody>
      </p:sp>
    </p:spTree>
    <p:extLst>
      <p:ext uri="{BB962C8B-B14F-4D97-AF65-F5344CB8AC3E}">
        <p14:creationId xmlns:p14="http://schemas.microsoft.com/office/powerpoint/2010/main" val="99336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Cicero</a:t>
            </a:r>
          </a:p>
        </p:txBody>
      </p:sp>
      <p:pic>
        <p:nvPicPr>
          <p:cNvPr id="5" name="Content Placeholder 4" descr="cicero-02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97" r="-15597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3360" y="2057400"/>
            <a:ext cx="4013792" cy="4239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Roman rhetorician, orator, statesman, 106-43 BC</a:t>
            </a:r>
          </a:p>
          <a:p>
            <a:r>
              <a:rPr lang="en-US" dirty="0"/>
              <a:t>Emphasized importance of liberal education – wide range of knowledge</a:t>
            </a:r>
          </a:p>
          <a:p>
            <a:r>
              <a:rPr lang="en-US" i="1" dirty="0" err="1"/>
              <a:t>Rhetorica</a:t>
            </a:r>
            <a:r>
              <a:rPr lang="en-US" i="1" dirty="0"/>
              <a:t> ad </a:t>
            </a:r>
            <a:r>
              <a:rPr lang="en-US" i="1" dirty="0" err="1"/>
              <a:t>Herennium</a:t>
            </a:r>
            <a:r>
              <a:rPr lang="en-US" i="1" dirty="0"/>
              <a:t> – </a:t>
            </a:r>
            <a:r>
              <a:rPr lang="en-US" dirty="0"/>
              <a:t>4 volume book about rhetoric, introduced canons</a:t>
            </a:r>
          </a:p>
          <a:p>
            <a:pPr lvl="1"/>
            <a:r>
              <a:rPr lang="en-US" dirty="0"/>
              <a:t>Invention</a:t>
            </a:r>
          </a:p>
          <a:p>
            <a:pPr lvl="1"/>
            <a:r>
              <a:rPr lang="en-US" dirty="0"/>
              <a:t>Arrangement</a:t>
            </a:r>
          </a:p>
          <a:p>
            <a:pPr lvl="1"/>
            <a:r>
              <a:rPr lang="en-US" dirty="0"/>
              <a:t>Style</a:t>
            </a:r>
          </a:p>
          <a:p>
            <a:pPr lvl="1"/>
            <a:r>
              <a:rPr lang="en-US" dirty="0"/>
              <a:t>Memory</a:t>
            </a:r>
          </a:p>
          <a:p>
            <a:pPr lvl="1"/>
            <a:r>
              <a:rPr lang="en-US" dirty="0"/>
              <a:t>Delivery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7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30EC47E-1DD5-6544-B469-43078BEFC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24" y="3429000"/>
            <a:ext cx="6549524" cy="1398494"/>
          </a:xfrm>
        </p:spPr>
        <p:txBody>
          <a:bodyPr/>
          <a:lstStyle/>
          <a:p>
            <a:r>
              <a:rPr lang="en-US" dirty="0"/>
              <a:t>How can we use classical ideas to better understand how MLMs persuade?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15D26D3-FE6B-B045-99F2-27BC506A6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16812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Custom 1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800080"/>
      </a:accent1>
      <a:accent2>
        <a:srgbClr val="6666FF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195</TotalTime>
  <Words>724</Words>
  <Application>Microsoft Macintosh PowerPoint</Application>
  <PresentationFormat>On-screen Show (4:3)</PresentationFormat>
  <Paragraphs>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Plaza</vt:lpstr>
      <vt:lpstr>Classical Rhetoric</vt:lpstr>
      <vt:lpstr>What is classical rhetoric?</vt:lpstr>
      <vt:lpstr>Sophists</vt:lpstr>
      <vt:lpstr>Isocrates</vt:lpstr>
      <vt:lpstr>Aristotle</vt:lpstr>
      <vt:lpstr>Group Up!</vt:lpstr>
      <vt:lpstr>Describe a time when you were persuaded.  </vt:lpstr>
      <vt:lpstr>Cicero</vt:lpstr>
      <vt:lpstr>How can we use classical ideas to better understand how MLMs persuade?</vt:lpstr>
      <vt:lpstr>Neo-Aristotelian Criticism</vt:lpstr>
      <vt:lpstr>Neo-Aristotelian Criticism</vt:lpstr>
      <vt:lpstr>Let’s try it!</vt:lpstr>
      <vt:lpstr>Contemporary Rhetoric</vt:lpstr>
      <vt:lpstr>Bitzer</vt:lpstr>
      <vt:lpstr>Rhetorical Situation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Rhetoric</dc:title>
  <dc:creator>Hope Willoughby</dc:creator>
  <cp:lastModifiedBy>Carroll, Brian</cp:lastModifiedBy>
  <cp:revision>24</cp:revision>
  <dcterms:created xsi:type="dcterms:W3CDTF">2016-09-08T00:36:53Z</dcterms:created>
  <dcterms:modified xsi:type="dcterms:W3CDTF">2023-10-05T16:45:46Z</dcterms:modified>
</cp:coreProperties>
</file>