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5"/>
  </p:notesMasterIdLst>
  <p:sldIdLst>
    <p:sldId id="256" r:id="rId2"/>
    <p:sldId id="271" r:id="rId3"/>
    <p:sldId id="273" r:id="rId4"/>
    <p:sldId id="265" r:id="rId5"/>
    <p:sldId id="266" r:id="rId6"/>
    <p:sldId id="267" r:id="rId7"/>
    <p:sldId id="275" r:id="rId8"/>
    <p:sldId id="276" r:id="rId9"/>
    <p:sldId id="278" r:id="rId10"/>
    <p:sldId id="274" r:id="rId11"/>
    <p:sldId id="269" r:id="rId12"/>
    <p:sldId id="277"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94"/>
  </p:normalViewPr>
  <p:slideViewPr>
    <p:cSldViewPr snapToGrid="0" snapToObjects="1">
      <p:cViewPr varScale="1">
        <p:scale>
          <a:sx n="121" d="100"/>
          <a:sy n="121" d="100"/>
        </p:scale>
        <p:origin x="6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Gotham Book"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Gotham Book" pitchFamily="2" charset="0"/>
              </a:defRPr>
            </a:lvl1pPr>
          </a:lstStyle>
          <a:p>
            <a:fld id="{0582DCC1-356B-134F-ADE4-516AF09E7CCA}" type="datetimeFigureOut">
              <a:rPr lang="en-US" smtClean="0"/>
              <a:pPr/>
              <a:t>9/11/23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Gotham Book"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Gotham Book" pitchFamily="2" charset="0"/>
              </a:defRPr>
            </a:lvl1pPr>
          </a:lstStyle>
          <a:p>
            <a:fld id="{3EBA18A8-7167-B049-B12E-046F8D9BDEEB}" type="slidenum">
              <a:rPr lang="en-US" smtClean="0"/>
              <a:pPr/>
              <a:t>‹#›</a:t>
            </a:fld>
            <a:endParaRPr lang="en-US" dirty="0"/>
          </a:p>
        </p:txBody>
      </p:sp>
    </p:spTree>
    <p:extLst>
      <p:ext uri="{BB962C8B-B14F-4D97-AF65-F5344CB8AC3E}">
        <p14:creationId xmlns:p14="http://schemas.microsoft.com/office/powerpoint/2010/main" val="208931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Gotham Book" pitchFamily="2" charset="0"/>
        <a:ea typeface="+mn-ea"/>
        <a:cs typeface="+mn-cs"/>
      </a:defRPr>
    </a:lvl1pPr>
    <a:lvl2pPr marL="457200" algn="l" defTabSz="914400" rtl="0" eaLnBrk="1" latinLnBrk="0" hangingPunct="1">
      <a:defRPr sz="1200" b="0" i="0" kern="1200">
        <a:solidFill>
          <a:schemeClr val="tx1"/>
        </a:solidFill>
        <a:latin typeface="Gotham Book" pitchFamily="2" charset="0"/>
        <a:ea typeface="+mn-ea"/>
        <a:cs typeface="+mn-cs"/>
      </a:defRPr>
    </a:lvl2pPr>
    <a:lvl3pPr marL="914400" algn="l" defTabSz="914400" rtl="0" eaLnBrk="1" latinLnBrk="0" hangingPunct="1">
      <a:defRPr sz="1200" b="0" i="0" kern="1200">
        <a:solidFill>
          <a:schemeClr val="tx1"/>
        </a:solidFill>
        <a:latin typeface="Gotham Book" pitchFamily="2" charset="0"/>
        <a:ea typeface="+mn-ea"/>
        <a:cs typeface="+mn-cs"/>
      </a:defRPr>
    </a:lvl3pPr>
    <a:lvl4pPr marL="1371600" algn="l" defTabSz="914400" rtl="0" eaLnBrk="1" latinLnBrk="0" hangingPunct="1">
      <a:defRPr sz="1200" b="0" i="0" kern="1200">
        <a:solidFill>
          <a:schemeClr val="tx1"/>
        </a:solidFill>
        <a:latin typeface="Gotham Book" pitchFamily="2" charset="0"/>
        <a:ea typeface="+mn-ea"/>
        <a:cs typeface="+mn-cs"/>
      </a:defRPr>
    </a:lvl4pPr>
    <a:lvl5pPr marL="1828800" algn="l" defTabSz="914400" rtl="0" eaLnBrk="1" latinLnBrk="0" hangingPunct="1">
      <a:defRPr sz="1200" b="0" i="0" kern="1200">
        <a:solidFill>
          <a:schemeClr val="tx1"/>
        </a:solidFill>
        <a:latin typeface="Gotham Book"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1966-3353-92CA-3CA0-52D1542F0B5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7A585BA-9F99-3C8A-1959-F569C864739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1FCD34F-F2FD-052E-BB21-147F1FB46CC6}"/>
              </a:ext>
            </a:extLst>
          </p:cNvPr>
          <p:cNvSpPr>
            <a:spLocks noGrp="1"/>
          </p:cNvSpPr>
          <p:nvPr>
            <p:ph type="dt" sz="half" idx="10"/>
          </p:nvPr>
        </p:nvSpPr>
        <p:spPr/>
        <p:txBody>
          <a:bodyPr/>
          <a:lstStyle/>
          <a:p>
            <a:fld id="{B1A24CD3-204F-4468-8EE4-28A6668D006A}" type="datetimeFigureOut">
              <a:rPr lang="en-US" smtClean="0"/>
              <a:pPr/>
              <a:t>9/11/23</a:t>
            </a:fld>
            <a:endParaRPr lang="en-US" dirty="0"/>
          </a:p>
        </p:txBody>
      </p:sp>
      <p:sp>
        <p:nvSpPr>
          <p:cNvPr id="5" name="Footer Placeholder 4">
            <a:extLst>
              <a:ext uri="{FF2B5EF4-FFF2-40B4-BE49-F238E27FC236}">
                <a16:creationId xmlns:a16="http://schemas.microsoft.com/office/drawing/2014/main" id="{4EC1F864-EAF5-D137-2941-7320520F23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8E490F-F69E-58D2-614E-608EF06CEE7F}"/>
              </a:ext>
            </a:extLst>
          </p:cNvPr>
          <p:cNvSpPr>
            <a:spLocks noGrp="1"/>
          </p:cNvSpPr>
          <p:nvPr>
            <p:ph type="sldNum" sz="quarter" idx="12"/>
          </p:nvPr>
        </p:nvSpPr>
        <p:spPr/>
        <p:txBody>
          <a:bodyPr/>
          <a:lstStyle/>
          <a:p>
            <a:fld id="{57AF16DE-A0D5-4438-950F-5B1E159C2C28}" type="slidenum">
              <a:rPr lang="en-US" smtClean="0"/>
              <a:pPr/>
              <a:t>‹#›</a:t>
            </a:fld>
            <a:endParaRPr lang="en-US" dirty="0"/>
          </a:p>
        </p:txBody>
      </p:sp>
    </p:spTree>
    <p:extLst>
      <p:ext uri="{BB962C8B-B14F-4D97-AF65-F5344CB8AC3E}">
        <p14:creationId xmlns:p14="http://schemas.microsoft.com/office/powerpoint/2010/main" val="271591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4B115-5F42-1927-B1FE-477B137099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B658C5-7987-7EAB-5226-E447B154B1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E06458-35FA-BA7D-01CC-C1AAFDA05F2A}"/>
              </a:ext>
            </a:extLst>
          </p:cNvPr>
          <p:cNvSpPr>
            <a:spLocks noGrp="1"/>
          </p:cNvSpPr>
          <p:nvPr>
            <p:ph type="dt" sz="half" idx="10"/>
          </p:nvPr>
        </p:nvSpPr>
        <p:spPr/>
        <p:txBody>
          <a:bodyPr/>
          <a:lstStyle/>
          <a:p>
            <a:fld id="{B1A24CD3-204F-4468-8EE4-28A6668D006A}" type="datetimeFigureOut">
              <a:rPr lang="en-US" smtClean="0"/>
              <a:t>9/11/23</a:t>
            </a:fld>
            <a:endParaRPr lang="en-US"/>
          </a:p>
        </p:txBody>
      </p:sp>
      <p:sp>
        <p:nvSpPr>
          <p:cNvPr id="5" name="Footer Placeholder 4">
            <a:extLst>
              <a:ext uri="{FF2B5EF4-FFF2-40B4-BE49-F238E27FC236}">
                <a16:creationId xmlns:a16="http://schemas.microsoft.com/office/drawing/2014/main" id="{231657E4-B299-8EE0-B6C6-B931A5E57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530E0-C369-008F-A304-EC83DB5924B1}"/>
              </a:ext>
            </a:extLst>
          </p:cNvPr>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49818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CB0A88-6761-923B-2463-C81A512C3D1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9838B3-7363-B935-A1B7-317BECBFB45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7B0F9C-80E2-FF13-3356-3F46351D3BAF}"/>
              </a:ext>
            </a:extLst>
          </p:cNvPr>
          <p:cNvSpPr>
            <a:spLocks noGrp="1"/>
          </p:cNvSpPr>
          <p:nvPr>
            <p:ph type="dt" sz="half" idx="10"/>
          </p:nvPr>
        </p:nvSpPr>
        <p:spPr/>
        <p:txBody>
          <a:bodyPr/>
          <a:lstStyle/>
          <a:p>
            <a:fld id="{B1A24CD3-204F-4468-8EE4-28A6668D006A}" type="datetimeFigureOut">
              <a:rPr lang="en-US" smtClean="0"/>
              <a:t>9/11/23</a:t>
            </a:fld>
            <a:endParaRPr lang="en-US"/>
          </a:p>
        </p:txBody>
      </p:sp>
      <p:sp>
        <p:nvSpPr>
          <p:cNvPr id="5" name="Footer Placeholder 4">
            <a:extLst>
              <a:ext uri="{FF2B5EF4-FFF2-40B4-BE49-F238E27FC236}">
                <a16:creationId xmlns:a16="http://schemas.microsoft.com/office/drawing/2014/main" id="{96F8160F-05E6-E7EB-73B5-E0862A7BC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62958-F1CA-D0DC-7BCC-A4D3E882D0B8}"/>
              </a:ext>
            </a:extLst>
          </p:cNvPr>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68626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87DE-925E-D83B-0D28-B5B907CD78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125FCF-98B9-5086-EBFC-62740576F3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DFFA5C-47C5-A726-68F5-491B51B462A2}"/>
              </a:ext>
            </a:extLst>
          </p:cNvPr>
          <p:cNvSpPr>
            <a:spLocks noGrp="1"/>
          </p:cNvSpPr>
          <p:nvPr>
            <p:ph type="dt" sz="half" idx="10"/>
          </p:nvPr>
        </p:nvSpPr>
        <p:spPr/>
        <p:txBody>
          <a:bodyPr/>
          <a:lstStyle/>
          <a:p>
            <a:fld id="{B1A24CD3-204F-4468-8EE4-28A6668D006A}" type="datetimeFigureOut">
              <a:rPr lang="en-US" smtClean="0"/>
              <a:t>9/11/23</a:t>
            </a:fld>
            <a:endParaRPr lang="en-US"/>
          </a:p>
        </p:txBody>
      </p:sp>
      <p:sp>
        <p:nvSpPr>
          <p:cNvPr id="5" name="Footer Placeholder 4">
            <a:extLst>
              <a:ext uri="{FF2B5EF4-FFF2-40B4-BE49-F238E27FC236}">
                <a16:creationId xmlns:a16="http://schemas.microsoft.com/office/drawing/2014/main" id="{398334E4-F2F8-7CAF-0D46-68B0CB394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5A9DCB-D7E4-1480-0ABD-B629F0E3A8BD}"/>
              </a:ext>
            </a:extLst>
          </p:cNvPr>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2102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6F13B-FF05-D4AC-3549-76ACEC43166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AE4B5786-C1EC-2C92-5549-B12E1DB08E2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2F5EE1-08E3-335B-2046-949B4CDC0BA2}"/>
              </a:ext>
            </a:extLst>
          </p:cNvPr>
          <p:cNvSpPr>
            <a:spLocks noGrp="1"/>
          </p:cNvSpPr>
          <p:nvPr>
            <p:ph type="dt" sz="half" idx="10"/>
          </p:nvPr>
        </p:nvSpPr>
        <p:spPr/>
        <p:txBody>
          <a:bodyPr/>
          <a:lstStyle/>
          <a:p>
            <a:fld id="{B1A24CD3-204F-4468-8EE4-28A6668D006A}" type="datetimeFigureOut">
              <a:rPr lang="en-US" smtClean="0"/>
              <a:t>9/11/23</a:t>
            </a:fld>
            <a:endParaRPr lang="en-US"/>
          </a:p>
        </p:txBody>
      </p:sp>
      <p:sp>
        <p:nvSpPr>
          <p:cNvPr id="5" name="Footer Placeholder 4">
            <a:extLst>
              <a:ext uri="{FF2B5EF4-FFF2-40B4-BE49-F238E27FC236}">
                <a16:creationId xmlns:a16="http://schemas.microsoft.com/office/drawing/2014/main" id="{0EA11604-8C8B-81C3-850B-F88CA1418A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3318C5-DB17-BE19-D79E-E1F517CDAD44}"/>
              </a:ext>
            </a:extLst>
          </p:cNvPr>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427086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A2620-4613-8C4B-FE78-A550B706E5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C8228-4F31-515C-0BB0-35DB82CFC86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CD36D0-329F-A3D6-3177-71E5F400BD7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21AD14-D3EC-CBE5-DD0E-CC42F2728A67}"/>
              </a:ext>
            </a:extLst>
          </p:cNvPr>
          <p:cNvSpPr>
            <a:spLocks noGrp="1"/>
          </p:cNvSpPr>
          <p:nvPr>
            <p:ph type="dt" sz="half" idx="10"/>
          </p:nvPr>
        </p:nvSpPr>
        <p:spPr/>
        <p:txBody>
          <a:bodyPr/>
          <a:lstStyle/>
          <a:p>
            <a:fld id="{B1A24CD3-204F-4468-8EE4-28A6668D006A}" type="datetimeFigureOut">
              <a:rPr lang="en-US" smtClean="0"/>
              <a:t>9/11/23</a:t>
            </a:fld>
            <a:endParaRPr lang="en-US"/>
          </a:p>
        </p:txBody>
      </p:sp>
      <p:sp>
        <p:nvSpPr>
          <p:cNvPr id="6" name="Footer Placeholder 5">
            <a:extLst>
              <a:ext uri="{FF2B5EF4-FFF2-40B4-BE49-F238E27FC236}">
                <a16:creationId xmlns:a16="http://schemas.microsoft.com/office/drawing/2014/main" id="{1990DA05-3AE9-B851-DD8E-1FBD989F5F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48E6C6-82FE-780D-C9D6-2A9192D6FAFE}"/>
              </a:ext>
            </a:extLst>
          </p:cNvPr>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30211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E0BB8-0E94-2F96-B3CA-E24B8A5270C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6F40AE-E0E6-028A-12A8-6D6E2FB23AE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D8CAF2A-B5B7-2AB8-D1BA-D1AC09A787A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15581D-7990-59AA-8119-12F509FA7C0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917B545-F1CB-73DB-C8E6-A9B6044DAB2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3A1153-1926-C165-E31B-D33F926BA982}"/>
              </a:ext>
            </a:extLst>
          </p:cNvPr>
          <p:cNvSpPr>
            <a:spLocks noGrp="1"/>
          </p:cNvSpPr>
          <p:nvPr>
            <p:ph type="dt" sz="half" idx="10"/>
          </p:nvPr>
        </p:nvSpPr>
        <p:spPr/>
        <p:txBody>
          <a:bodyPr/>
          <a:lstStyle/>
          <a:p>
            <a:fld id="{B1A24CD3-204F-4468-8EE4-28A6668D006A}" type="datetimeFigureOut">
              <a:rPr lang="en-US" smtClean="0"/>
              <a:t>9/11/23</a:t>
            </a:fld>
            <a:endParaRPr lang="en-US"/>
          </a:p>
        </p:txBody>
      </p:sp>
      <p:sp>
        <p:nvSpPr>
          <p:cNvPr id="8" name="Footer Placeholder 7">
            <a:extLst>
              <a:ext uri="{FF2B5EF4-FFF2-40B4-BE49-F238E27FC236}">
                <a16:creationId xmlns:a16="http://schemas.microsoft.com/office/drawing/2014/main" id="{F54F3E99-AB63-155F-9313-818DC72385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E29C0D-53FA-506E-A349-CC84BC7FCECB}"/>
              </a:ext>
            </a:extLst>
          </p:cNvPr>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83071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E5A2-C17D-BCB4-AAF4-D4058A7EEB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A3A0C4-52D6-F0FB-6A7D-0226CB4B6188}"/>
              </a:ext>
            </a:extLst>
          </p:cNvPr>
          <p:cNvSpPr>
            <a:spLocks noGrp="1"/>
          </p:cNvSpPr>
          <p:nvPr>
            <p:ph type="dt" sz="half" idx="10"/>
          </p:nvPr>
        </p:nvSpPr>
        <p:spPr/>
        <p:txBody>
          <a:bodyPr/>
          <a:lstStyle/>
          <a:p>
            <a:fld id="{B1A24CD3-204F-4468-8EE4-28A6668D006A}" type="datetimeFigureOut">
              <a:rPr lang="en-US" smtClean="0"/>
              <a:t>9/11/23</a:t>
            </a:fld>
            <a:endParaRPr lang="en-US"/>
          </a:p>
        </p:txBody>
      </p:sp>
      <p:sp>
        <p:nvSpPr>
          <p:cNvPr id="4" name="Footer Placeholder 3">
            <a:extLst>
              <a:ext uri="{FF2B5EF4-FFF2-40B4-BE49-F238E27FC236}">
                <a16:creationId xmlns:a16="http://schemas.microsoft.com/office/drawing/2014/main" id="{82BD6B55-5174-CABB-F74D-D8D61E7FB3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966E48-202D-0A18-E2AD-50F26FDD3826}"/>
              </a:ext>
            </a:extLst>
          </p:cNvPr>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52423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C7D47C-03C1-8692-8205-EA1A330023EE}"/>
              </a:ext>
            </a:extLst>
          </p:cNvPr>
          <p:cNvSpPr>
            <a:spLocks noGrp="1"/>
          </p:cNvSpPr>
          <p:nvPr>
            <p:ph type="dt" sz="half" idx="10"/>
          </p:nvPr>
        </p:nvSpPr>
        <p:spPr/>
        <p:txBody>
          <a:bodyPr/>
          <a:lstStyle/>
          <a:p>
            <a:fld id="{B1A24CD3-204F-4468-8EE4-28A6668D006A}" type="datetimeFigureOut">
              <a:rPr lang="en-US" smtClean="0"/>
              <a:t>9/11/23</a:t>
            </a:fld>
            <a:endParaRPr lang="en-US"/>
          </a:p>
        </p:txBody>
      </p:sp>
      <p:sp>
        <p:nvSpPr>
          <p:cNvPr id="3" name="Footer Placeholder 2">
            <a:extLst>
              <a:ext uri="{FF2B5EF4-FFF2-40B4-BE49-F238E27FC236}">
                <a16:creationId xmlns:a16="http://schemas.microsoft.com/office/drawing/2014/main" id="{AFF39EDD-1F47-FBCC-1883-816CAB31A4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4D0F2D-79F9-E0D5-0444-E9869227C84A}"/>
              </a:ext>
            </a:extLst>
          </p:cNvPr>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35324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49435-005D-8205-8773-9A995A6DA89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F5270B6-CE6E-79EC-69D4-7FAB96D36A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050665-BA8D-9A6B-0D33-64E7EF630FA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C92C8E3-4D2E-C292-C291-81655AACAB6A}"/>
              </a:ext>
            </a:extLst>
          </p:cNvPr>
          <p:cNvSpPr>
            <a:spLocks noGrp="1"/>
          </p:cNvSpPr>
          <p:nvPr>
            <p:ph type="dt" sz="half" idx="10"/>
          </p:nvPr>
        </p:nvSpPr>
        <p:spPr/>
        <p:txBody>
          <a:bodyPr/>
          <a:lstStyle/>
          <a:p>
            <a:fld id="{B1A24CD3-204F-4468-8EE4-28A6668D006A}" type="datetimeFigureOut">
              <a:rPr lang="en-US" smtClean="0"/>
              <a:t>9/11/23</a:t>
            </a:fld>
            <a:endParaRPr lang="en-US"/>
          </a:p>
        </p:txBody>
      </p:sp>
      <p:sp>
        <p:nvSpPr>
          <p:cNvPr id="6" name="Footer Placeholder 5">
            <a:extLst>
              <a:ext uri="{FF2B5EF4-FFF2-40B4-BE49-F238E27FC236}">
                <a16:creationId xmlns:a16="http://schemas.microsoft.com/office/drawing/2014/main" id="{104647E1-F190-B8E6-B621-0F82ECEE2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D8E587-9432-DF47-4764-0C1A8156CC34}"/>
              </a:ext>
            </a:extLst>
          </p:cNvPr>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872298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94C24-4592-5A48-48D0-BE8E873BEE6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B85A01F-C8B1-D406-002D-4B746AF43C1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4341566-D476-D56D-B219-A495D3AB237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A00BA70-4505-AF13-480E-D4D8E7FFE79A}"/>
              </a:ext>
            </a:extLst>
          </p:cNvPr>
          <p:cNvSpPr>
            <a:spLocks noGrp="1"/>
          </p:cNvSpPr>
          <p:nvPr>
            <p:ph type="dt" sz="half" idx="10"/>
          </p:nvPr>
        </p:nvSpPr>
        <p:spPr/>
        <p:txBody>
          <a:bodyPr/>
          <a:lstStyle/>
          <a:p>
            <a:fld id="{B1A24CD3-204F-4468-8EE4-28A6668D006A}" type="datetimeFigureOut">
              <a:rPr lang="en-US" smtClean="0"/>
              <a:pPr/>
              <a:t>9/11/23</a:t>
            </a:fld>
            <a:endParaRPr lang="en-US" dirty="0"/>
          </a:p>
        </p:txBody>
      </p:sp>
      <p:sp>
        <p:nvSpPr>
          <p:cNvPr id="6" name="Footer Placeholder 5">
            <a:extLst>
              <a:ext uri="{FF2B5EF4-FFF2-40B4-BE49-F238E27FC236}">
                <a16:creationId xmlns:a16="http://schemas.microsoft.com/office/drawing/2014/main" id="{9A000BB5-A4CE-B2A8-A973-D0BD63E2E12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11703F-1FF0-4DA0-A100-DC7D72C9DC64}"/>
              </a:ext>
            </a:extLst>
          </p:cNvPr>
          <p:cNvSpPr>
            <a:spLocks noGrp="1"/>
          </p:cNvSpPr>
          <p:nvPr>
            <p:ph type="sldNum" sz="quarter" idx="12"/>
          </p:nvPr>
        </p:nvSpPr>
        <p:spPr/>
        <p:txBody>
          <a:bodyPr/>
          <a:lstStyle/>
          <a:p>
            <a:fld id="{57AF16DE-A0D5-4438-950F-5B1E159C2C28}" type="slidenum">
              <a:rPr lang="en-US" smtClean="0"/>
              <a:pPr/>
              <a:t>‹#›</a:t>
            </a:fld>
            <a:endParaRPr lang="en-US" dirty="0"/>
          </a:p>
        </p:txBody>
      </p:sp>
    </p:spTree>
    <p:extLst>
      <p:ext uri="{BB962C8B-B14F-4D97-AF65-F5344CB8AC3E}">
        <p14:creationId xmlns:p14="http://schemas.microsoft.com/office/powerpoint/2010/main" val="725376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A33A4B-F064-4FA0-D59E-14858D86EC2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3CABEA4-6B62-2026-5E3D-9A5BED900BD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6585670-85B7-BD04-F92F-B4509A19F7A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b="0" i="0">
                <a:solidFill>
                  <a:schemeClr val="tx1">
                    <a:tint val="75000"/>
                  </a:schemeClr>
                </a:solidFill>
                <a:latin typeface="Gotham Book" pitchFamily="2" charset="0"/>
              </a:defRPr>
            </a:lvl1pPr>
          </a:lstStyle>
          <a:p>
            <a:fld id="{B1A24CD3-204F-4468-8EE4-28A6668D006A}" type="datetimeFigureOut">
              <a:rPr lang="en-US" smtClean="0"/>
              <a:pPr/>
              <a:t>9/11/23</a:t>
            </a:fld>
            <a:endParaRPr lang="en-US" dirty="0"/>
          </a:p>
        </p:txBody>
      </p:sp>
      <p:sp>
        <p:nvSpPr>
          <p:cNvPr id="5" name="Footer Placeholder 4">
            <a:extLst>
              <a:ext uri="{FF2B5EF4-FFF2-40B4-BE49-F238E27FC236}">
                <a16:creationId xmlns:a16="http://schemas.microsoft.com/office/drawing/2014/main" id="{7F9E1A61-ECFC-598D-D86C-9DAA8E5735C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b="0" i="0">
                <a:solidFill>
                  <a:schemeClr val="tx1">
                    <a:tint val="75000"/>
                  </a:schemeClr>
                </a:solidFill>
                <a:latin typeface="Gotham Book" pitchFamily="2" charset="0"/>
              </a:defRPr>
            </a:lvl1pPr>
          </a:lstStyle>
          <a:p>
            <a:endParaRPr lang="en-US" dirty="0"/>
          </a:p>
        </p:txBody>
      </p:sp>
      <p:sp>
        <p:nvSpPr>
          <p:cNvPr id="6" name="Slide Number Placeholder 5">
            <a:extLst>
              <a:ext uri="{FF2B5EF4-FFF2-40B4-BE49-F238E27FC236}">
                <a16:creationId xmlns:a16="http://schemas.microsoft.com/office/drawing/2014/main" id="{71F2D7CB-302D-F1EC-45C8-F46AC105B98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b="0" i="0">
                <a:solidFill>
                  <a:schemeClr val="tx1">
                    <a:tint val="75000"/>
                  </a:schemeClr>
                </a:solidFill>
                <a:latin typeface="Gotham Book" pitchFamily="2" charset="0"/>
              </a:defRPr>
            </a:lvl1pPr>
          </a:lstStyle>
          <a:p>
            <a:fld id="{57AF16DE-A0D5-4438-950F-5B1E159C2C28}" type="slidenum">
              <a:rPr lang="en-US" smtClean="0"/>
              <a:pPr/>
              <a:t>‹#›</a:t>
            </a:fld>
            <a:endParaRPr lang="en-US" dirty="0"/>
          </a:p>
        </p:txBody>
      </p:sp>
    </p:spTree>
    <p:extLst>
      <p:ext uri="{BB962C8B-B14F-4D97-AF65-F5344CB8AC3E}">
        <p14:creationId xmlns:p14="http://schemas.microsoft.com/office/powerpoint/2010/main" val="159894520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685800" rtl="0" eaLnBrk="1" latinLnBrk="0" hangingPunct="1">
        <a:lnSpc>
          <a:spcPct val="90000"/>
        </a:lnSpc>
        <a:spcBef>
          <a:spcPct val="0"/>
        </a:spcBef>
        <a:buNone/>
        <a:defRPr sz="3300" b="0" i="0" kern="1200">
          <a:solidFill>
            <a:schemeClr val="tx1"/>
          </a:solidFill>
          <a:latin typeface="Gotham Book"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Gotham Book" pitchFamily="2"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Gotham Book"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Gotham Book"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Gotham Book"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Gotham Book"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SuwNCyYxxlA"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5"/>
                </a:solidFill>
                <a:latin typeface="Gotham Bold" pitchFamily="2" charset="0"/>
                <a:cs typeface="Gotham Bold" pitchFamily="2" charset="0"/>
              </a:rPr>
              <a:t>Agenda Setting</a:t>
            </a:r>
          </a:p>
        </p:txBody>
      </p:sp>
      <p:sp>
        <p:nvSpPr>
          <p:cNvPr id="5" name="Subtitle 2">
            <a:extLst>
              <a:ext uri="{FF2B5EF4-FFF2-40B4-BE49-F238E27FC236}">
                <a16:creationId xmlns:a16="http://schemas.microsoft.com/office/drawing/2014/main" id="{FA51EEB6-FCE7-761E-3993-EEF5BF53BBF5}"/>
              </a:ext>
            </a:extLst>
          </p:cNvPr>
          <p:cNvSpPr>
            <a:spLocks noGrp="1"/>
          </p:cNvSpPr>
          <p:nvPr>
            <p:ph type="subTitle" idx="1"/>
          </p:nvPr>
        </p:nvSpPr>
        <p:spPr/>
        <p:txBody>
          <a:bodyPr/>
          <a:lstStyle/>
          <a:p>
            <a:r>
              <a:rPr lang="en-US" dirty="0">
                <a:latin typeface="Gotham Book" pitchFamily="2" charset="0"/>
                <a:cs typeface="Gotham Book" pitchFamily="2" charset="0"/>
              </a:rPr>
              <a:t>COM 415, Dr. Carroll</a:t>
            </a:r>
          </a:p>
        </p:txBody>
      </p:sp>
    </p:spTree>
    <p:extLst>
      <p:ext uri="{BB962C8B-B14F-4D97-AF65-F5344CB8AC3E}">
        <p14:creationId xmlns:p14="http://schemas.microsoft.com/office/powerpoint/2010/main" val="141392691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45268-C117-1746-8533-A391D29F8368}"/>
              </a:ext>
            </a:extLst>
          </p:cNvPr>
          <p:cNvSpPr>
            <a:spLocks noGrp="1"/>
          </p:cNvSpPr>
          <p:nvPr>
            <p:ph type="title"/>
          </p:nvPr>
        </p:nvSpPr>
        <p:spPr/>
        <p:txBody>
          <a:bodyPr/>
          <a:lstStyle/>
          <a:p>
            <a:r>
              <a:rPr lang="en-US" dirty="0"/>
              <a:t>Agenda Setting II:  </a:t>
            </a:r>
            <a:br>
              <a:rPr lang="en-US" dirty="0"/>
            </a:br>
            <a:r>
              <a:rPr lang="en-US" dirty="0"/>
              <a:t>Attributes (Framing Theory)</a:t>
            </a:r>
          </a:p>
        </p:txBody>
      </p:sp>
      <p:sp>
        <p:nvSpPr>
          <p:cNvPr id="3" name="Content Placeholder 2">
            <a:extLst>
              <a:ext uri="{FF2B5EF4-FFF2-40B4-BE49-F238E27FC236}">
                <a16:creationId xmlns:a16="http://schemas.microsoft.com/office/drawing/2014/main" id="{A3CE9CDE-D03F-794F-8CB8-26D4ECB80E0D}"/>
              </a:ext>
            </a:extLst>
          </p:cNvPr>
          <p:cNvSpPr>
            <a:spLocks noGrp="1"/>
          </p:cNvSpPr>
          <p:nvPr>
            <p:ph sz="half" idx="1"/>
          </p:nvPr>
        </p:nvSpPr>
        <p:spPr>
          <a:xfrm>
            <a:off x="628649" y="1678481"/>
            <a:ext cx="6781143" cy="1761469"/>
          </a:xfrm>
        </p:spPr>
        <p:txBody>
          <a:bodyPr/>
          <a:lstStyle/>
          <a:p>
            <a:r>
              <a:rPr lang="en" sz="1800" dirty="0"/>
              <a:t>Framing theory looks at attribute agenda setting, or the impact of the news media agenda on the public agenda in terms of the salience of the attributes of these issues, such as race.</a:t>
            </a:r>
            <a:br>
              <a:rPr lang="en" sz="1800" dirty="0"/>
            </a:br>
            <a:endParaRPr lang="en" sz="1800" dirty="0"/>
          </a:p>
          <a:p>
            <a:r>
              <a:rPr lang="en-US" sz="1800" dirty="0">
                <a:hlinkClick r:id="rId2"/>
              </a:rPr>
              <a:t>https://www.youtube.com/watch?v=SuwNCyYxxlA</a:t>
            </a:r>
            <a:r>
              <a:rPr lang="en-US" sz="1800" dirty="0"/>
              <a:t> </a:t>
            </a:r>
            <a:r>
              <a:rPr lang="en" sz="1800" dirty="0"/>
              <a:t>  </a:t>
            </a:r>
          </a:p>
          <a:p>
            <a:endParaRPr lang="en-US" dirty="0"/>
          </a:p>
        </p:txBody>
      </p:sp>
      <p:pic>
        <p:nvPicPr>
          <p:cNvPr id="8" name="Picture 7" descr="A person holding a picture frame&#10;&#10;Description automatically generated">
            <a:extLst>
              <a:ext uri="{FF2B5EF4-FFF2-40B4-BE49-F238E27FC236}">
                <a16:creationId xmlns:a16="http://schemas.microsoft.com/office/drawing/2014/main" id="{3CA9E3F1-42F0-D6ED-3164-E656CB7713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1619" y="3587094"/>
            <a:ext cx="3173731" cy="2989863"/>
          </a:xfrm>
          <a:prstGeom prst="rect">
            <a:avLst/>
          </a:prstGeom>
        </p:spPr>
      </p:pic>
    </p:spTree>
    <p:extLst>
      <p:ext uri="{BB962C8B-B14F-4D97-AF65-F5344CB8AC3E}">
        <p14:creationId xmlns:p14="http://schemas.microsoft.com/office/powerpoint/2010/main" val="74581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Setting III:  </a:t>
            </a:r>
            <a:br>
              <a:rPr lang="en-US" dirty="0"/>
            </a:br>
            <a:r>
              <a:rPr lang="en-US" dirty="0"/>
              <a:t>Network (Cognitive Mapping)</a:t>
            </a:r>
          </a:p>
        </p:txBody>
      </p:sp>
      <p:pic>
        <p:nvPicPr>
          <p:cNvPr id="4" name="Content Placeholder 3" descr="index.p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4747" y="1825625"/>
            <a:ext cx="5894506" cy="4351338"/>
          </a:xfrm>
        </p:spPr>
      </p:pic>
    </p:spTree>
    <p:extLst>
      <p:ext uri="{BB962C8B-B14F-4D97-AF65-F5344CB8AC3E}">
        <p14:creationId xmlns:p14="http://schemas.microsoft.com/office/powerpoint/2010/main" val="258692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Setting Theory</a:t>
            </a:r>
          </a:p>
        </p:txBody>
      </p:sp>
      <p:sp>
        <p:nvSpPr>
          <p:cNvPr id="3" name="Content Placeholder 2"/>
          <p:cNvSpPr>
            <a:spLocks noGrp="1"/>
          </p:cNvSpPr>
          <p:nvPr>
            <p:ph idx="1"/>
          </p:nvPr>
        </p:nvSpPr>
        <p:spPr>
          <a:xfrm>
            <a:off x="628649" y="1825624"/>
            <a:ext cx="8105447" cy="4753851"/>
          </a:xfrm>
        </p:spPr>
        <p:txBody>
          <a:bodyPr>
            <a:normAutofit/>
          </a:bodyPr>
          <a:lstStyle/>
          <a:p>
            <a:pPr marL="0" indent="0">
              <a:buNone/>
            </a:pPr>
            <a:r>
              <a:rPr lang="en-US" sz="2000" dirty="0"/>
              <a:t>METHODS</a:t>
            </a:r>
          </a:p>
          <a:p>
            <a:pPr marL="0" indent="0">
              <a:buNone/>
            </a:pPr>
            <a:endParaRPr lang="en-US" sz="2000" dirty="0"/>
          </a:p>
          <a:p>
            <a:pPr marL="0" marR="0">
              <a:spcBef>
                <a:spcPts val="0"/>
              </a:spcBef>
              <a:spcAft>
                <a:spcPts val="0"/>
              </a:spcAft>
            </a:pPr>
            <a:r>
              <a:rPr lang="en-US" sz="1800" kern="100" dirty="0">
                <a:effectLst/>
                <a:latin typeface="Gotham Book" pitchFamily="2" charset="0"/>
                <a:ea typeface="Calibri" panose="020F0502020204030204" pitchFamily="34" charset="0"/>
                <a:cs typeface="Times New Roman (Body CS)"/>
              </a:rPr>
              <a:t>Surveys and content analyses</a:t>
            </a:r>
          </a:p>
          <a:p>
            <a:pPr marL="0" marR="0">
              <a:spcBef>
                <a:spcPts val="0"/>
              </a:spcBef>
              <a:spcAft>
                <a:spcPts val="0"/>
              </a:spcAft>
            </a:pPr>
            <a:r>
              <a:rPr lang="en-US" sz="1800" kern="100" dirty="0">
                <a:effectLst/>
                <a:latin typeface="Gotham Book" pitchFamily="2" charset="0"/>
                <a:ea typeface="Calibri" panose="020F0502020204030204" pitchFamily="34" charset="0"/>
                <a:cs typeface="Times New Roman (Body CS)"/>
              </a:rPr>
              <a:t>Panel studies</a:t>
            </a:r>
          </a:p>
          <a:p>
            <a:pPr marL="0" marR="0">
              <a:spcBef>
                <a:spcPts val="0"/>
              </a:spcBef>
              <a:spcAft>
                <a:spcPts val="0"/>
              </a:spcAft>
            </a:pPr>
            <a:r>
              <a:rPr lang="en-US" sz="1800" kern="100" dirty="0">
                <a:effectLst/>
                <a:latin typeface="Gotham Book" pitchFamily="2" charset="0"/>
                <a:ea typeface="Calibri" panose="020F0502020204030204" pitchFamily="34" charset="0"/>
                <a:cs typeface="Times New Roman (Body CS)"/>
              </a:rPr>
              <a:t>Time-series analysis</a:t>
            </a:r>
          </a:p>
          <a:p>
            <a:pPr marL="0" marR="0">
              <a:spcBef>
                <a:spcPts val="0"/>
              </a:spcBef>
              <a:spcAft>
                <a:spcPts val="0"/>
              </a:spcAft>
            </a:pPr>
            <a:r>
              <a:rPr lang="en-US" sz="1800" kern="100" dirty="0">
                <a:ea typeface="Calibri" panose="020F0502020204030204" pitchFamily="34" charset="0"/>
                <a:cs typeface="Times New Roman (Body CS)"/>
              </a:rPr>
              <a:t>Longitudinal designs</a:t>
            </a:r>
            <a:endParaRPr lang="en-US" sz="1800" kern="100" dirty="0">
              <a:effectLst/>
              <a:latin typeface="Gotham Book" pitchFamily="2" charset="0"/>
              <a:ea typeface="Calibri" panose="020F0502020204030204" pitchFamily="34" charset="0"/>
              <a:cs typeface="Times New Roman (Body CS)"/>
            </a:endParaRPr>
          </a:p>
          <a:p>
            <a:pPr marL="0" marR="0" indent="0">
              <a:spcBef>
                <a:spcPts val="0"/>
              </a:spcBef>
              <a:spcAft>
                <a:spcPts val="0"/>
              </a:spcAft>
              <a:buNone/>
            </a:pPr>
            <a:r>
              <a:rPr lang="en-US" sz="1800" kern="100" dirty="0">
                <a:effectLst/>
                <a:latin typeface="Gotham Book" pitchFamily="2" charset="0"/>
                <a:ea typeface="Calibri" panose="020F0502020204030204" pitchFamily="34" charset="0"/>
                <a:cs typeface="Times New Roman (Body CS)"/>
              </a:rPr>
              <a:t> </a:t>
            </a:r>
            <a:endParaRPr lang="en-US" sz="1800" kern="100" dirty="0">
              <a:effectLst/>
              <a:latin typeface="Times New Roman" panose="02020603050405020304" pitchFamily="18" charset="0"/>
              <a:ea typeface="Calibri" panose="020F0502020204030204" pitchFamily="34" charset="0"/>
              <a:cs typeface="Times New Roman (Body CS)"/>
            </a:endParaRPr>
          </a:p>
          <a:p>
            <a:pPr marL="0" indent="0">
              <a:buNone/>
            </a:pPr>
            <a:r>
              <a:rPr lang="en-US" sz="1800" kern="100" dirty="0">
                <a:effectLst/>
                <a:latin typeface="Gotham Book" pitchFamily="2" charset="0"/>
                <a:ea typeface="Calibri" panose="020F0502020204030204" pitchFamily="34" charset="0"/>
                <a:cs typeface="Times New Roman (Body CS)"/>
              </a:rPr>
              <a:t>By incorporating notions of collective memory, we’ve entered a whole new phase of agenda setting theory development.</a:t>
            </a:r>
            <a:endParaRPr lang="en" sz="2000" dirty="0"/>
          </a:p>
          <a:p>
            <a:endParaRPr lang="en-US" dirty="0"/>
          </a:p>
        </p:txBody>
      </p:sp>
    </p:spTree>
    <p:extLst>
      <p:ext uri="{BB962C8B-B14F-4D97-AF65-F5344CB8AC3E}">
        <p14:creationId xmlns:p14="http://schemas.microsoft.com/office/powerpoint/2010/main" val="3852799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Shark attacks</a:t>
            </a:r>
          </a:p>
        </p:txBody>
      </p:sp>
      <p:sp>
        <p:nvSpPr>
          <p:cNvPr id="6" name="Content Placeholder 5">
            <a:extLst>
              <a:ext uri="{FF2B5EF4-FFF2-40B4-BE49-F238E27FC236}">
                <a16:creationId xmlns:a16="http://schemas.microsoft.com/office/drawing/2014/main" id="{47D5C2DB-9766-1132-085D-7830C9AD8137}"/>
              </a:ext>
            </a:extLst>
          </p:cNvPr>
          <p:cNvSpPr>
            <a:spLocks noGrp="1"/>
          </p:cNvSpPr>
          <p:nvPr>
            <p:ph idx="1"/>
          </p:nvPr>
        </p:nvSpPr>
        <p:spPr>
          <a:xfrm>
            <a:off x="628650" y="1520827"/>
            <a:ext cx="7886700" cy="4351338"/>
          </a:xfrm>
        </p:spPr>
        <p:txBody>
          <a:bodyPr/>
          <a:lstStyle/>
          <a:p>
            <a:r>
              <a:rPr lang="en-US" dirty="0"/>
              <a:t>The summer months in New York City are accompanied by seasonal traditions, such as ice cream trucks, heat waves — and the media hyped supposed threat of shark attacks.</a:t>
            </a:r>
            <a:br>
              <a:rPr lang="en-US" dirty="0"/>
            </a:br>
            <a:endParaRPr lang="en-US" dirty="0"/>
          </a:p>
          <a:p>
            <a:pPr lvl="1"/>
            <a:r>
              <a:rPr lang="en-US" dirty="0"/>
              <a:t>New York’s last fatal shark attack occurred in 1878</a:t>
            </a:r>
          </a:p>
          <a:p>
            <a:pPr lvl="1"/>
            <a:r>
              <a:rPr lang="en-US" dirty="0"/>
              <a:t>O</a:t>
            </a:r>
            <a:r>
              <a:rPr lang="en-US" dirty="0">
                <a:effectLst/>
                <a:cs typeface="Gotham Book" pitchFamily="2" charset="0"/>
              </a:rPr>
              <a:t>nly 30 recorded attacks in the state since 1642</a:t>
            </a:r>
          </a:p>
          <a:p>
            <a:pPr lvl="1"/>
            <a:r>
              <a:rPr lang="en-US" dirty="0">
                <a:effectLst/>
                <a:cs typeface="Gotham Book" pitchFamily="2" charset="0"/>
              </a:rPr>
              <a:t>Less than half of those attacks were unprovoked.</a:t>
            </a:r>
          </a:p>
          <a:p>
            <a:pPr lvl="1"/>
            <a:r>
              <a:rPr lang="en-US" dirty="0">
                <a:cs typeface="Gotham Book" pitchFamily="2" charset="0"/>
              </a:rPr>
              <a:t>Humans actually kill far more sharks, to the tune of 100 million since statistics began</a:t>
            </a:r>
            <a:endParaRPr lang="en-US" dirty="0">
              <a:effectLst/>
              <a:cs typeface="Gotham Book" pitchFamily="2" charset="0"/>
            </a:endParaRPr>
          </a:p>
          <a:p>
            <a:endParaRPr lang="en-US" dirty="0">
              <a:cs typeface="Gotham Book" pitchFamily="2" charset="0"/>
            </a:endParaRPr>
          </a:p>
          <a:p>
            <a:endParaRPr lang="en-US" dirty="0">
              <a:cs typeface="Gotham Book" pitchFamily="2" charset="0"/>
            </a:endParaRPr>
          </a:p>
          <a:p>
            <a:endParaRPr lang="en-US" dirty="0"/>
          </a:p>
        </p:txBody>
      </p:sp>
      <p:pic>
        <p:nvPicPr>
          <p:cNvPr id="8" name="Picture 7" descr="A person with a shark&#10;&#10;Description automatically generated">
            <a:extLst>
              <a:ext uri="{FF2B5EF4-FFF2-40B4-BE49-F238E27FC236}">
                <a16:creationId xmlns:a16="http://schemas.microsoft.com/office/drawing/2014/main" id="{6D0C69B1-9053-342A-D5B4-AF36D29190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9144" y="4358748"/>
            <a:ext cx="3942255" cy="2365353"/>
          </a:xfrm>
          <a:prstGeom prst="rect">
            <a:avLst/>
          </a:prstGeom>
        </p:spPr>
      </p:pic>
    </p:spTree>
    <p:extLst>
      <p:ext uri="{BB962C8B-B14F-4D97-AF65-F5344CB8AC3E}">
        <p14:creationId xmlns:p14="http://schemas.microsoft.com/office/powerpoint/2010/main" val="323716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8F6AD-AA90-B241-BB36-D54E881B642B}"/>
              </a:ext>
            </a:extLst>
          </p:cNvPr>
          <p:cNvSpPr>
            <a:spLocks noGrp="1"/>
          </p:cNvSpPr>
          <p:nvPr>
            <p:ph type="title"/>
          </p:nvPr>
        </p:nvSpPr>
        <p:spPr/>
        <p:txBody>
          <a:bodyPr/>
          <a:lstStyle/>
          <a:p>
            <a:r>
              <a:rPr lang="en-US" dirty="0"/>
              <a:t>Priming Theory</a:t>
            </a:r>
          </a:p>
        </p:txBody>
      </p:sp>
      <p:sp>
        <p:nvSpPr>
          <p:cNvPr id="7" name="Content Placeholder 6">
            <a:extLst>
              <a:ext uri="{FF2B5EF4-FFF2-40B4-BE49-F238E27FC236}">
                <a16:creationId xmlns:a16="http://schemas.microsoft.com/office/drawing/2014/main" id="{AB555E42-A588-E84B-A77E-C46FC6C54B26}"/>
              </a:ext>
            </a:extLst>
          </p:cNvPr>
          <p:cNvSpPr>
            <a:spLocks noGrp="1"/>
          </p:cNvSpPr>
          <p:nvPr>
            <p:ph idx="1"/>
          </p:nvPr>
        </p:nvSpPr>
        <p:spPr/>
        <p:txBody>
          <a:bodyPr>
            <a:normAutofit/>
          </a:bodyPr>
          <a:lstStyle/>
          <a:p>
            <a:r>
              <a:rPr lang="en-US" sz="1800" dirty="0"/>
              <a:t>Predecessor to agenda setting</a:t>
            </a:r>
          </a:p>
          <a:p>
            <a:r>
              <a:rPr lang="en-US" sz="1800" dirty="0"/>
              <a:t>Based on cognitive psychology concept of priming</a:t>
            </a:r>
          </a:p>
          <a:p>
            <a:r>
              <a:rPr lang="en-US" sz="1800" dirty="0"/>
              <a:t>We make decisions based on preconceptions already stored in our memory</a:t>
            </a:r>
          </a:p>
          <a:p>
            <a:pPr lvl="1"/>
            <a:r>
              <a:rPr lang="en-US" dirty="0"/>
              <a:t>Preconceptions act as frame of reference</a:t>
            </a:r>
          </a:p>
          <a:p>
            <a:pPr lvl="1"/>
            <a:r>
              <a:rPr lang="en-US" dirty="0"/>
              <a:t>Priming enhances effects of media by providing audience with standards and frames of reference</a:t>
            </a:r>
          </a:p>
          <a:p>
            <a:r>
              <a:rPr lang="en-US" sz="1800" dirty="0"/>
              <a:t>Media primes audiences by creating frames of references (ex. what a credible person looks like, what news looks like, etc.)</a:t>
            </a:r>
          </a:p>
        </p:txBody>
      </p:sp>
    </p:spTree>
    <p:extLst>
      <p:ext uri="{BB962C8B-B14F-4D97-AF65-F5344CB8AC3E}">
        <p14:creationId xmlns:p14="http://schemas.microsoft.com/office/powerpoint/2010/main" val="2712287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4FD7-5672-1A4D-A896-182A2CBB39A2}"/>
              </a:ext>
            </a:extLst>
          </p:cNvPr>
          <p:cNvSpPr>
            <a:spLocks noGrp="1"/>
          </p:cNvSpPr>
          <p:nvPr>
            <p:ph type="title"/>
          </p:nvPr>
        </p:nvSpPr>
        <p:spPr/>
        <p:txBody>
          <a:bodyPr/>
          <a:lstStyle/>
          <a:p>
            <a:r>
              <a:rPr lang="en-US" dirty="0"/>
              <a:t>How Priming Works</a:t>
            </a:r>
          </a:p>
        </p:txBody>
      </p:sp>
      <p:sp>
        <p:nvSpPr>
          <p:cNvPr id="3" name="Content Placeholder 2">
            <a:extLst>
              <a:ext uri="{FF2B5EF4-FFF2-40B4-BE49-F238E27FC236}">
                <a16:creationId xmlns:a16="http://schemas.microsoft.com/office/drawing/2014/main" id="{007A5AB1-85BA-5446-B9B6-5315F938A352}"/>
              </a:ext>
            </a:extLst>
          </p:cNvPr>
          <p:cNvSpPr>
            <a:spLocks noGrp="1"/>
          </p:cNvSpPr>
          <p:nvPr>
            <p:ph idx="1"/>
          </p:nvPr>
        </p:nvSpPr>
        <p:spPr/>
        <p:txBody>
          <a:bodyPr>
            <a:normAutofit/>
          </a:bodyPr>
          <a:lstStyle/>
          <a:p>
            <a:r>
              <a:rPr lang="en-US" sz="1800" dirty="0"/>
              <a:t>Media provide a context for public discussion of an issue, setting the stage for audience understanding</a:t>
            </a:r>
            <a:br>
              <a:rPr lang="en-US" sz="1800" dirty="0"/>
            </a:br>
            <a:endParaRPr lang="en-US" sz="1800" dirty="0"/>
          </a:p>
          <a:p>
            <a:r>
              <a:rPr lang="en-US" sz="1800" dirty="0"/>
              <a:t>Example: Media coverage may be very strong leading up to an event such as the Olympics, Super Bowl, or World Cup, making it almost impossible for audiences to ignore the event. </a:t>
            </a:r>
            <a:br>
              <a:rPr lang="en-US" sz="1800" dirty="0"/>
            </a:br>
            <a:br>
              <a:rPr lang="en-US" sz="1800" dirty="0"/>
            </a:br>
            <a:r>
              <a:rPr lang="en-US" sz="1800" dirty="0"/>
              <a:t>Saturated coverage creates an audience of people at least temporarily interested in the sport, even though prior to the coverage many (perhaps most) were not sports fans. </a:t>
            </a:r>
          </a:p>
        </p:txBody>
      </p:sp>
    </p:spTree>
    <p:extLst>
      <p:ext uri="{BB962C8B-B14F-4D97-AF65-F5344CB8AC3E}">
        <p14:creationId xmlns:p14="http://schemas.microsoft.com/office/powerpoint/2010/main" val="173096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Setting Theory</a:t>
            </a:r>
          </a:p>
        </p:txBody>
      </p:sp>
      <p:sp>
        <p:nvSpPr>
          <p:cNvPr id="6" name="Text Placeholder 5"/>
          <p:cNvSpPr>
            <a:spLocks noGrp="1"/>
          </p:cNvSpPr>
          <p:nvPr>
            <p:ph type="body" idx="1"/>
          </p:nvPr>
        </p:nvSpPr>
        <p:spPr/>
        <p:txBody>
          <a:bodyPr/>
          <a:lstStyle/>
          <a:p>
            <a:r>
              <a:rPr lang="en-US" dirty="0"/>
              <a:t>Maxwell McCombs </a:t>
            </a:r>
          </a:p>
          <a:p>
            <a:r>
              <a:rPr lang="en-US" dirty="0"/>
              <a:t>UT Austin</a:t>
            </a:r>
          </a:p>
        </p:txBody>
      </p:sp>
      <p:pic>
        <p:nvPicPr>
          <p:cNvPr id="11" name="Content Placeholder 10"/>
          <p:cNvPicPr>
            <a:picLocks noGrp="1" noChangeAspect="1"/>
          </p:cNvPicPr>
          <p:nvPr>
            <p:ph sz="half" idx="2"/>
          </p:nvPr>
        </p:nvPicPr>
        <p:blipFill>
          <a:blip r:embed="rId2"/>
          <a:stretch>
            <a:fillRect/>
          </a:stretch>
        </p:blipFill>
        <p:spPr>
          <a:xfrm>
            <a:off x="1497806" y="3280569"/>
            <a:ext cx="2133600" cy="2133600"/>
          </a:xfrm>
        </p:spPr>
      </p:pic>
      <p:sp>
        <p:nvSpPr>
          <p:cNvPr id="8" name="Text Placeholder 7"/>
          <p:cNvSpPr>
            <a:spLocks noGrp="1"/>
          </p:cNvSpPr>
          <p:nvPr>
            <p:ph type="body" sz="quarter" idx="3"/>
          </p:nvPr>
        </p:nvSpPr>
        <p:spPr/>
        <p:txBody>
          <a:bodyPr/>
          <a:lstStyle/>
          <a:p>
            <a:r>
              <a:rPr lang="en-US" dirty="0"/>
              <a:t>Donald Shaw</a:t>
            </a:r>
          </a:p>
          <a:p>
            <a:r>
              <a:rPr lang="en-US" dirty="0"/>
              <a:t>UNC Chapel Hill</a:t>
            </a:r>
          </a:p>
        </p:txBody>
      </p:sp>
      <p:pic>
        <p:nvPicPr>
          <p:cNvPr id="12" name="Shape 187"/>
          <p:cNvPicPr preferRelativeResize="0">
            <a:picLocks noGrp="1"/>
          </p:cNvPicPr>
          <p:nvPr>
            <p:ph sz="quarter" idx="4"/>
          </p:nvPr>
        </p:nvPicPr>
        <p:blipFill>
          <a:blip r:embed="rId3">
            <a:alphaModFix/>
          </a:blip>
          <a:stretch>
            <a:fillRect/>
          </a:stretch>
        </p:blipFill>
        <p:spPr>
          <a:xfrm>
            <a:off x="5620544" y="3077369"/>
            <a:ext cx="1905000" cy="2540000"/>
          </a:xfrm>
          <a:prstGeom prst="rect">
            <a:avLst/>
          </a:prstGeom>
          <a:noFill/>
          <a:ln>
            <a:noFill/>
          </a:ln>
        </p:spPr>
      </p:pic>
    </p:spTree>
    <p:extLst>
      <p:ext uri="{BB962C8B-B14F-4D97-AF65-F5344CB8AC3E}">
        <p14:creationId xmlns:p14="http://schemas.microsoft.com/office/powerpoint/2010/main" val="809566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Agenda Setting</a:t>
            </a:r>
          </a:p>
        </p:txBody>
      </p:sp>
      <p:sp>
        <p:nvSpPr>
          <p:cNvPr id="8" name="Content Placeholder 7"/>
          <p:cNvSpPr>
            <a:spLocks noGrp="1"/>
          </p:cNvSpPr>
          <p:nvPr>
            <p:ph idx="1"/>
          </p:nvPr>
        </p:nvSpPr>
        <p:spPr>
          <a:xfrm>
            <a:off x="457199" y="2209800"/>
            <a:ext cx="7886700" cy="4140542"/>
          </a:xfrm>
        </p:spPr>
        <p:txBody>
          <a:bodyPr>
            <a:normAutofit/>
          </a:bodyPr>
          <a:lstStyle/>
          <a:p>
            <a:r>
              <a:rPr lang="en-US" sz="1800" dirty="0"/>
              <a:t>Media do not merely reflect reality; they filter and shape it</a:t>
            </a:r>
            <a:br>
              <a:rPr lang="en-US" sz="1800" dirty="0"/>
            </a:br>
            <a:endParaRPr lang="en-US" sz="1800" dirty="0"/>
          </a:p>
          <a:p>
            <a:r>
              <a:rPr lang="en-US" sz="1800" dirty="0"/>
              <a:t>Media don’t tell us what to think, but what to think about</a:t>
            </a:r>
            <a:br>
              <a:rPr lang="en-US" sz="1800" dirty="0"/>
            </a:br>
            <a:endParaRPr lang="en-US" sz="1800" dirty="0"/>
          </a:p>
          <a:p>
            <a:r>
              <a:rPr lang="en-US" sz="1800" dirty="0"/>
              <a:t>McCombs and Shaw first developed in 1972</a:t>
            </a:r>
            <a:br>
              <a:rPr lang="en-US" sz="1800" dirty="0"/>
            </a:br>
            <a:endParaRPr lang="en-US" sz="1800" dirty="0"/>
          </a:p>
          <a:p>
            <a:r>
              <a:rPr lang="en-US" sz="1800" dirty="0"/>
              <a:t>News media have the ability to transfer salience of issues on news agenda to public agenda</a:t>
            </a:r>
          </a:p>
          <a:p>
            <a:pPr lvl="1"/>
            <a:r>
              <a:rPr lang="en-US" dirty="0"/>
              <a:t>News/media agenda: Pattern of news coverage across major print and broadcast media as measured by prominence and length of news stories</a:t>
            </a:r>
          </a:p>
          <a:p>
            <a:pPr lvl="1"/>
            <a:r>
              <a:rPr lang="en-US" dirty="0"/>
              <a:t>Public agenda: Most important public issues as measured by public opinion surveys</a:t>
            </a:r>
          </a:p>
          <a:p>
            <a:endParaRPr lang="en-US" dirty="0"/>
          </a:p>
        </p:txBody>
      </p:sp>
    </p:spTree>
    <p:extLst>
      <p:ext uri="{BB962C8B-B14F-4D97-AF65-F5344CB8AC3E}">
        <p14:creationId xmlns:p14="http://schemas.microsoft.com/office/powerpoint/2010/main" val="4178923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Setting Theory</a:t>
            </a:r>
          </a:p>
        </p:txBody>
      </p:sp>
      <p:sp>
        <p:nvSpPr>
          <p:cNvPr id="3" name="Content Placeholder 2"/>
          <p:cNvSpPr>
            <a:spLocks noGrp="1"/>
          </p:cNvSpPr>
          <p:nvPr>
            <p:ph idx="1"/>
          </p:nvPr>
        </p:nvSpPr>
        <p:spPr>
          <a:xfrm>
            <a:off x="628649" y="1825625"/>
            <a:ext cx="8105447" cy="4351338"/>
          </a:xfrm>
        </p:spPr>
        <p:txBody>
          <a:bodyPr>
            <a:normAutofit/>
          </a:bodyPr>
          <a:lstStyle/>
          <a:p>
            <a:r>
              <a:rPr lang="en-US" sz="2000" dirty="0"/>
              <a:t>What are you most concerned about these days?</a:t>
            </a:r>
          </a:p>
          <a:p>
            <a:r>
              <a:rPr lang="en-US" sz="2000" dirty="0"/>
              <a:t>What are the two or three main things you think the government should concentrate on?</a:t>
            </a:r>
          </a:p>
          <a:p>
            <a:pPr lvl="1"/>
            <a:r>
              <a:rPr lang="en-US" sz="2000" dirty="0"/>
              <a:t>Foreign policy</a:t>
            </a:r>
          </a:p>
          <a:p>
            <a:pPr lvl="1"/>
            <a:r>
              <a:rPr lang="en-US" sz="2000" dirty="0"/>
              <a:t>Law and order</a:t>
            </a:r>
          </a:p>
          <a:p>
            <a:pPr lvl="1"/>
            <a:r>
              <a:rPr lang="en-US" sz="2000" dirty="0"/>
              <a:t>Fiscal policy</a:t>
            </a:r>
          </a:p>
          <a:p>
            <a:pPr lvl="1"/>
            <a:r>
              <a:rPr lang="en-US" sz="2000" dirty="0"/>
              <a:t>Public welfare</a:t>
            </a:r>
          </a:p>
          <a:p>
            <a:pPr lvl="1"/>
            <a:r>
              <a:rPr lang="en-US" sz="2000" dirty="0"/>
              <a:t>Civil rights</a:t>
            </a:r>
            <a:br>
              <a:rPr lang="en-US" sz="2000" dirty="0"/>
            </a:br>
            <a:endParaRPr lang="en-US" sz="2000" dirty="0"/>
          </a:p>
          <a:p>
            <a:r>
              <a:rPr lang="en-US" sz="2000" dirty="0"/>
              <a:t>Independent variable: The news media’s agenda of issues</a:t>
            </a:r>
          </a:p>
          <a:p>
            <a:r>
              <a:rPr lang="en-US" sz="2000" dirty="0"/>
              <a:t>Dependent variable: The public’s agenda of issues</a:t>
            </a:r>
          </a:p>
          <a:p>
            <a:r>
              <a:rPr lang="en-US" sz="2000" dirty="0"/>
              <a:t>Confounding variables: ?</a:t>
            </a:r>
            <a:endParaRPr lang="en" sz="2000" dirty="0"/>
          </a:p>
          <a:p>
            <a:endParaRPr lang="en-US" dirty="0"/>
          </a:p>
        </p:txBody>
      </p:sp>
    </p:spTree>
    <p:extLst>
      <p:ext uri="{BB962C8B-B14F-4D97-AF65-F5344CB8AC3E}">
        <p14:creationId xmlns:p14="http://schemas.microsoft.com/office/powerpoint/2010/main" val="1150948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Setting Theory</a:t>
            </a:r>
          </a:p>
        </p:txBody>
      </p:sp>
      <p:sp>
        <p:nvSpPr>
          <p:cNvPr id="3" name="Content Placeholder 2"/>
          <p:cNvSpPr>
            <a:spLocks noGrp="1"/>
          </p:cNvSpPr>
          <p:nvPr>
            <p:ph idx="1"/>
          </p:nvPr>
        </p:nvSpPr>
        <p:spPr>
          <a:xfrm>
            <a:off x="628649" y="1825625"/>
            <a:ext cx="8105447" cy="4351338"/>
          </a:xfrm>
        </p:spPr>
        <p:txBody>
          <a:bodyPr>
            <a:normAutofit/>
          </a:bodyPr>
          <a:lstStyle/>
          <a:p>
            <a:pPr marL="0" marR="0" indent="0">
              <a:spcBef>
                <a:spcPts val="0"/>
              </a:spcBef>
              <a:spcAft>
                <a:spcPts val="0"/>
              </a:spcAft>
              <a:buNone/>
            </a:pPr>
            <a:r>
              <a:rPr lang="en-US" sz="1800" kern="100" dirty="0">
                <a:ea typeface="Calibri" panose="020F0502020204030204" pitchFamily="34" charset="0"/>
                <a:cs typeface="Times New Roman (Body CS)"/>
              </a:rPr>
              <a:t>CAVEATS</a:t>
            </a:r>
          </a:p>
          <a:p>
            <a:pPr marL="0" marR="0">
              <a:spcBef>
                <a:spcPts val="0"/>
              </a:spcBef>
              <a:spcAft>
                <a:spcPts val="0"/>
              </a:spcAft>
            </a:pPr>
            <a:endParaRPr lang="en-US" sz="1800" kern="100" dirty="0">
              <a:ea typeface="Calibri" panose="020F0502020204030204" pitchFamily="34" charset="0"/>
              <a:cs typeface="Times New Roman (Body CS)"/>
            </a:endParaRPr>
          </a:p>
          <a:p>
            <a:pPr marL="0" marR="0">
              <a:spcBef>
                <a:spcPts val="0"/>
              </a:spcBef>
              <a:spcAft>
                <a:spcPts val="0"/>
              </a:spcAft>
            </a:pPr>
            <a:r>
              <a:rPr lang="en-US" sz="1800" kern="100" dirty="0">
                <a:ea typeface="Calibri" panose="020F0502020204030204" pitchFamily="34" charset="0"/>
                <a:cs typeface="Times New Roman (Body CS)"/>
              </a:rPr>
              <a:t>News </a:t>
            </a:r>
            <a:r>
              <a:rPr lang="en-US" sz="1800" kern="100" dirty="0">
                <a:effectLst/>
                <a:latin typeface="Gotham Book" pitchFamily="2" charset="0"/>
                <a:ea typeface="Calibri" panose="020F0502020204030204" pitchFamily="34" charset="0"/>
                <a:cs typeface="Times New Roman (Body CS)"/>
              </a:rPr>
              <a:t>media are just one of many influences setting a national agenda. Different issues can be moved onto, off of, up or down the agenda by different factors, events, and forces.</a:t>
            </a:r>
            <a:endParaRPr lang="en-US" sz="1800" kern="100" dirty="0">
              <a:effectLst/>
              <a:latin typeface="Times New Roman" panose="02020603050405020304" pitchFamily="18" charset="0"/>
              <a:ea typeface="Calibri" panose="020F0502020204030204" pitchFamily="34" charset="0"/>
              <a:cs typeface="Times New Roman (Body CS)"/>
            </a:endParaRPr>
          </a:p>
          <a:p>
            <a:pPr marL="0" marR="0" indent="0">
              <a:spcBef>
                <a:spcPts val="0"/>
              </a:spcBef>
              <a:spcAft>
                <a:spcPts val="0"/>
              </a:spcAft>
              <a:buNone/>
            </a:pPr>
            <a:endParaRPr lang="en-US" sz="1800" kern="100" dirty="0">
              <a:effectLst/>
              <a:latin typeface="Times New Roman" panose="02020603050405020304" pitchFamily="18" charset="0"/>
              <a:ea typeface="Calibri" panose="020F0502020204030204" pitchFamily="34" charset="0"/>
              <a:cs typeface="Times New Roman (Body CS)"/>
            </a:endParaRPr>
          </a:p>
          <a:p>
            <a:r>
              <a:rPr lang="en-US" sz="1800" dirty="0">
                <a:effectLst/>
                <a:latin typeface="Gotham Book" pitchFamily="2" charset="0"/>
                <a:ea typeface="Calibri" panose="020F0502020204030204" pitchFamily="34" charset="0"/>
                <a:cs typeface="Times New Roman (Body CS)"/>
              </a:rPr>
              <a:t>The national agenda is short. Only three issues garner a national agenda status at any one time. If a new issue appears on that national agenda, an issue is dropped. </a:t>
            </a:r>
            <a:endParaRPr lang="en-US" dirty="0"/>
          </a:p>
        </p:txBody>
      </p:sp>
    </p:spTree>
    <p:extLst>
      <p:ext uri="{BB962C8B-B14F-4D97-AF65-F5344CB8AC3E}">
        <p14:creationId xmlns:p14="http://schemas.microsoft.com/office/powerpoint/2010/main" val="244134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Setting Theory</a:t>
            </a:r>
          </a:p>
        </p:txBody>
      </p:sp>
      <p:sp>
        <p:nvSpPr>
          <p:cNvPr id="3" name="Content Placeholder 2"/>
          <p:cNvSpPr>
            <a:spLocks noGrp="1"/>
          </p:cNvSpPr>
          <p:nvPr>
            <p:ph idx="1"/>
          </p:nvPr>
        </p:nvSpPr>
        <p:spPr>
          <a:xfrm>
            <a:off x="628649" y="1825624"/>
            <a:ext cx="8105447" cy="4753851"/>
          </a:xfrm>
        </p:spPr>
        <p:txBody>
          <a:bodyPr>
            <a:normAutofit/>
          </a:bodyPr>
          <a:lstStyle/>
          <a:p>
            <a:pPr marL="0" indent="0">
              <a:buNone/>
            </a:pPr>
            <a:r>
              <a:rPr lang="en-US" sz="2000" dirty="0"/>
              <a:t>LEVELS</a:t>
            </a:r>
          </a:p>
          <a:p>
            <a:pPr marL="0" marR="0">
              <a:spcBef>
                <a:spcPts val="0"/>
              </a:spcBef>
              <a:spcAft>
                <a:spcPts val="0"/>
              </a:spcAft>
            </a:pPr>
            <a:r>
              <a:rPr lang="en-US" sz="1800" kern="100" dirty="0">
                <a:effectLst/>
                <a:latin typeface="Gotham Book" pitchFamily="2" charset="0"/>
                <a:ea typeface="Calibri" panose="020F0502020204030204" pitchFamily="34" charset="0"/>
                <a:cs typeface="Times New Roman (Body CS)"/>
              </a:rPr>
              <a:t>Agenda Setting I</a:t>
            </a:r>
            <a:endParaRPr lang="en-US" sz="1800" kern="100" dirty="0">
              <a:effectLst/>
              <a:latin typeface="Times New Roman" panose="02020603050405020304" pitchFamily="18" charset="0"/>
              <a:ea typeface="Calibri" panose="020F0502020204030204" pitchFamily="34" charset="0"/>
              <a:cs typeface="Times New Roman (Body CS)"/>
            </a:endParaRPr>
          </a:p>
          <a:p>
            <a:pPr marL="0" marR="0">
              <a:spcBef>
                <a:spcPts val="0"/>
              </a:spcBef>
              <a:spcAft>
                <a:spcPts val="0"/>
              </a:spcAft>
            </a:pPr>
            <a:r>
              <a:rPr lang="en-US" sz="1800" kern="100" dirty="0">
                <a:effectLst/>
                <a:latin typeface="Gotham Book" pitchFamily="2" charset="0"/>
                <a:ea typeface="Calibri" panose="020F0502020204030204" pitchFamily="34" charset="0"/>
                <a:cs typeface="Times New Roman (Body CS)"/>
              </a:rPr>
              <a:t>Agenda Setting II</a:t>
            </a:r>
          </a:p>
          <a:p>
            <a:pPr marL="0" marR="0">
              <a:spcBef>
                <a:spcPts val="0"/>
              </a:spcBef>
              <a:spcAft>
                <a:spcPts val="0"/>
              </a:spcAft>
            </a:pPr>
            <a:r>
              <a:rPr lang="en-US" sz="1800" kern="100" dirty="0">
                <a:ea typeface="Calibri" panose="020F0502020204030204" pitchFamily="34" charset="0"/>
                <a:cs typeface="Times New Roman (Body CS)"/>
              </a:rPr>
              <a:t>Agenda Setting III</a:t>
            </a:r>
            <a:endParaRPr lang="en-US" sz="1800" kern="100" dirty="0">
              <a:effectLst/>
              <a:latin typeface="Times New Roman" panose="02020603050405020304" pitchFamily="18" charset="0"/>
              <a:ea typeface="Calibri" panose="020F0502020204030204" pitchFamily="34" charset="0"/>
              <a:cs typeface="Times New Roman (Body CS)"/>
            </a:endParaRPr>
          </a:p>
          <a:p>
            <a:pPr marL="0" marR="0" indent="0">
              <a:spcBef>
                <a:spcPts val="0"/>
              </a:spcBef>
              <a:spcAft>
                <a:spcPts val="0"/>
              </a:spcAft>
              <a:buNone/>
            </a:pPr>
            <a:r>
              <a:rPr lang="en-US" sz="1800" kern="100" dirty="0">
                <a:effectLst/>
                <a:latin typeface="Gotham Book" pitchFamily="2" charset="0"/>
                <a:ea typeface="Calibri" panose="020F0502020204030204" pitchFamily="34" charset="0"/>
                <a:cs typeface="Times New Roman (Body CS)"/>
              </a:rPr>
              <a:t> </a:t>
            </a:r>
            <a:endParaRPr lang="en-US" sz="1800" kern="100" dirty="0">
              <a:effectLst/>
              <a:latin typeface="Times New Roman" panose="02020603050405020304" pitchFamily="18" charset="0"/>
              <a:ea typeface="Calibri" panose="020F0502020204030204" pitchFamily="34" charset="0"/>
              <a:cs typeface="Times New Roman (Body CS)"/>
            </a:endParaRPr>
          </a:p>
          <a:p>
            <a:pPr marL="0" marR="0" indent="0">
              <a:spcBef>
                <a:spcPts val="0"/>
              </a:spcBef>
              <a:spcAft>
                <a:spcPts val="0"/>
              </a:spcAft>
              <a:buNone/>
            </a:pPr>
            <a:r>
              <a:rPr lang="en-US" sz="1800" kern="100" dirty="0">
                <a:effectLst/>
                <a:latin typeface="Gotham Book" pitchFamily="2" charset="0"/>
                <a:ea typeface="Calibri" panose="020F0502020204030204" pitchFamily="34" charset="0"/>
                <a:cs typeface="Times New Roman (Body CS)"/>
              </a:rPr>
              <a:t>The first level has to do with issue or attribute salience. </a:t>
            </a:r>
          </a:p>
          <a:p>
            <a:pPr marL="0" marR="0" indent="0">
              <a:spcBef>
                <a:spcPts val="0"/>
              </a:spcBef>
              <a:spcAft>
                <a:spcPts val="0"/>
              </a:spcAft>
              <a:buNone/>
            </a:pPr>
            <a:endParaRPr lang="en-US" sz="1800" kern="100" dirty="0">
              <a:ea typeface="Calibri" panose="020F0502020204030204" pitchFamily="34" charset="0"/>
              <a:cs typeface="Times New Roman (Body CS)"/>
            </a:endParaRPr>
          </a:p>
          <a:p>
            <a:pPr marL="0" marR="0" indent="0">
              <a:spcBef>
                <a:spcPts val="0"/>
              </a:spcBef>
              <a:spcAft>
                <a:spcPts val="0"/>
              </a:spcAft>
              <a:buNone/>
            </a:pPr>
            <a:r>
              <a:rPr lang="en-US" sz="1800" kern="100" dirty="0">
                <a:effectLst/>
                <a:latin typeface="Gotham Book" pitchFamily="2" charset="0"/>
                <a:ea typeface="Calibri" panose="020F0502020204030204" pitchFamily="34" charset="0"/>
                <a:cs typeface="Times New Roman (Body CS)"/>
              </a:rPr>
              <a:t>The second attempts to measure the influence of the news agenda on the public by measuring salience. </a:t>
            </a:r>
            <a:br>
              <a:rPr lang="en-US" sz="1800" kern="100" dirty="0">
                <a:effectLst/>
                <a:latin typeface="Gotham Book" pitchFamily="2" charset="0"/>
                <a:ea typeface="Calibri" panose="020F0502020204030204" pitchFamily="34" charset="0"/>
                <a:cs typeface="Times New Roman (Body CS)"/>
              </a:rPr>
            </a:br>
            <a:r>
              <a:rPr lang="en-US" sz="1800" kern="100" dirty="0">
                <a:effectLst/>
                <a:latin typeface="Gotham Book" pitchFamily="2" charset="0"/>
                <a:ea typeface="Calibri" panose="020F0502020204030204" pitchFamily="34" charset="0"/>
                <a:cs typeface="Times New Roman (Body CS)"/>
              </a:rPr>
              <a:t> </a:t>
            </a:r>
            <a:endParaRPr lang="en-US" sz="1800" kern="100" dirty="0">
              <a:effectLst/>
              <a:latin typeface="Times New Roman" panose="02020603050405020304" pitchFamily="18" charset="0"/>
              <a:ea typeface="Calibri" panose="020F0502020204030204" pitchFamily="34" charset="0"/>
              <a:cs typeface="Times New Roman (Body CS)"/>
            </a:endParaRPr>
          </a:p>
          <a:p>
            <a:pPr marL="0" indent="0">
              <a:buNone/>
            </a:pPr>
            <a:r>
              <a:rPr lang="en-US" sz="1800" dirty="0">
                <a:effectLst/>
                <a:latin typeface="Gotham Book" pitchFamily="2" charset="0"/>
                <a:ea typeface="Calibri" panose="020F0502020204030204" pitchFamily="34" charset="0"/>
                <a:cs typeface="Times New Roman (Body CS)"/>
              </a:rPr>
              <a:t>The third posits that the salience of bundled relationships can and is transferred from news media to the public, a theory that presents news media as being an important part of an associative network of memory, cognitive mapping, and spreading activation.</a:t>
            </a:r>
            <a:br>
              <a:rPr lang="en-US" sz="1800" dirty="0">
                <a:effectLst/>
                <a:latin typeface="Gotham Book" pitchFamily="2" charset="0"/>
                <a:ea typeface="Calibri" panose="020F0502020204030204" pitchFamily="34" charset="0"/>
                <a:cs typeface="Times New Roman (Body CS)"/>
              </a:rPr>
            </a:br>
            <a:r>
              <a:rPr lang="en-US" sz="1800" dirty="0">
                <a:effectLst/>
                <a:latin typeface="Gotham Book" pitchFamily="2" charset="0"/>
                <a:ea typeface="Calibri" panose="020F0502020204030204" pitchFamily="34" charset="0"/>
                <a:cs typeface="Times New Roman (Body CS)"/>
              </a:rPr>
              <a:t>&gt;&gt;See the diagram on p. 107, which was created from the data gathered as part of a content analysis, p. 106.</a:t>
            </a:r>
            <a:endParaRPr lang="en-US" sz="2000" dirty="0"/>
          </a:p>
          <a:p>
            <a:endParaRPr lang="en" sz="2000" dirty="0"/>
          </a:p>
          <a:p>
            <a:endParaRPr lang="en-US" dirty="0"/>
          </a:p>
        </p:txBody>
      </p:sp>
    </p:spTree>
    <p:extLst>
      <p:ext uri="{BB962C8B-B14F-4D97-AF65-F5344CB8AC3E}">
        <p14:creationId xmlns:p14="http://schemas.microsoft.com/office/powerpoint/2010/main" val="369905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Setting Theory</a:t>
            </a:r>
          </a:p>
        </p:txBody>
      </p:sp>
      <p:sp>
        <p:nvSpPr>
          <p:cNvPr id="3" name="Content Placeholder 2"/>
          <p:cNvSpPr>
            <a:spLocks noGrp="1"/>
          </p:cNvSpPr>
          <p:nvPr>
            <p:ph idx="1"/>
          </p:nvPr>
        </p:nvSpPr>
        <p:spPr>
          <a:xfrm>
            <a:off x="628649" y="1825624"/>
            <a:ext cx="8105447" cy="4753851"/>
          </a:xfrm>
        </p:spPr>
        <p:txBody>
          <a:bodyPr>
            <a:normAutofit/>
          </a:bodyPr>
          <a:lstStyle/>
          <a:p>
            <a:pPr marL="0" indent="0">
              <a:buNone/>
            </a:pPr>
            <a:r>
              <a:rPr lang="en-US" sz="2000" dirty="0"/>
              <a:t>Who sets this media news agenda?</a:t>
            </a:r>
          </a:p>
          <a:p>
            <a:pPr marL="0" indent="0">
              <a:buNone/>
            </a:pPr>
            <a:endParaRPr lang="en" sz="2000" dirty="0"/>
          </a:p>
          <a:p>
            <a:pPr marL="0" marR="0" indent="0">
              <a:spcBef>
                <a:spcPts val="0"/>
              </a:spcBef>
              <a:spcAft>
                <a:spcPts val="0"/>
              </a:spcAft>
              <a:buNone/>
            </a:pPr>
            <a:r>
              <a:rPr lang="en-US" sz="1800" kern="100" dirty="0">
                <a:effectLst/>
                <a:latin typeface="Gotham Book" pitchFamily="2" charset="0"/>
                <a:ea typeface="Calibri" panose="020F0502020204030204" pitchFamily="34" charset="0"/>
                <a:cs typeface="Times New Roman (Body CS)"/>
              </a:rPr>
              <a:t>Research identified four sources:</a:t>
            </a:r>
            <a:br>
              <a:rPr lang="en-US" sz="1800" kern="100" dirty="0">
                <a:effectLst/>
                <a:latin typeface="Gotham Book" pitchFamily="2" charset="0"/>
                <a:ea typeface="Calibri" panose="020F0502020204030204" pitchFamily="34" charset="0"/>
                <a:cs typeface="Times New Roman (Body CS)"/>
              </a:rPr>
            </a:br>
            <a:endParaRPr lang="en-US" sz="1800" kern="100" dirty="0">
              <a:effectLst/>
              <a:latin typeface="Times New Roman" panose="02020603050405020304" pitchFamily="18" charset="0"/>
              <a:ea typeface="Calibri" panose="020F0502020204030204" pitchFamily="34" charset="0"/>
              <a:cs typeface="Times New Roman (Body CS)"/>
            </a:endParaRPr>
          </a:p>
          <a:p>
            <a:pPr marL="342900" marR="0" lvl="0" indent="-342900">
              <a:spcBef>
                <a:spcPts val="0"/>
              </a:spcBef>
              <a:spcAft>
                <a:spcPts val="0"/>
              </a:spcAft>
              <a:buFont typeface="Symbol" pitchFamily="2" charset="2"/>
              <a:buChar char=""/>
            </a:pPr>
            <a:r>
              <a:rPr lang="en-US" sz="1800" kern="100" dirty="0">
                <a:effectLst/>
                <a:latin typeface="Gotham Book" pitchFamily="2" charset="0"/>
                <a:ea typeface="Calibri" panose="020F0502020204030204" pitchFamily="34" charset="0"/>
                <a:cs typeface="Times New Roman (Body CS)"/>
              </a:rPr>
              <a:t>Exchanges with sources for stories</a:t>
            </a:r>
            <a:endParaRPr lang="en-US" sz="1800" kern="100" dirty="0">
              <a:effectLst/>
              <a:latin typeface="Times New Roman" panose="02020603050405020304" pitchFamily="18" charset="0"/>
              <a:ea typeface="Calibri" panose="020F0502020204030204" pitchFamily="34" charset="0"/>
              <a:cs typeface="Times New Roman (Body CS)"/>
            </a:endParaRPr>
          </a:p>
          <a:p>
            <a:pPr marL="342900" marR="0" lvl="0" indent="-342900">
              <a:spcBef>
                <a:spcPts val="0"/>
              </a:spcBef>
              <a:spcAft>
                <a:spcPts val="0"/>
              </a:spcAft>
              <a:buFont typeface="Symbol" pitchFamily="2" charset="2"/>
              <a:buChar char=""/>
            </a:pPr>
            <a:r>
              <a:rPr lang="en-US" sz="1800" kern="100" dirty="0">
                <a:effectLst/>
                <a:latin typeface="Gotham Book" pitchFamily="2" charset="0"/>
                <a:ea typeface="Calibri" panose="020F0502020204030204" pitchFamily="34" charset="0"/>
                <a:cs typeface="Times New Roman (Body CS)"/>
              </a:rPr>
              <a:t>Daily interactions among news organizations themselves</a:t>
            </a:r>
            <a:endParaRPr lang="en-US" sz="1800" kern="100" dirty="0">
              <a:effectLst/>
              <a:latin typeface="Times New Roman" panose="02020603050405020304" pitchFamily="18" charset="0"/>
              <a:ea typeface="Calibri" panose="020F0502020204030204" pitchFamily="34" charset="0"/>
              <a:cs typeface="Times New Roman (Body CS)"/>
            </a:endParaRPr>
          </a:p>
          <a:p>
            <a:pPr marL="342900" marR="0" lvl="0" indent="-342900">
              <a:spcBef>
                <a:spcPts val="0"/>
              </a:spcBef>
              <a:spcAft>
                <a:spcPts val="0"/>
              </a:spcAft>
              <a:buFont typeface="Symbol" pitchFamily="2" charset="2"/>
              <a:buChar char=""/>
            </a:pPr>
            <a:r>
              <a:rPr lang="en-US" sz="1800" kern="100" dirty="0">
                <a:effectLst/>
                <a:latin typeface="Gotham Book" pitchFamily="2" charset="0"/>
                <a:ea typeface="Calibri" panose="020F0502020204030204" pitchFamily="34" charset="0"/>
                <a:cs typeface="Times New Roman (Body CS)"/>
              </a:rPr>
              <a:t>Journalism’s norms and traditions (conflict, negative news)</a:t>
            </a:r>
            <a:endParaRPr lang="en-US" sz="1800" kern="100" dirty="0">
              <a:effectLst/>
              <a:latin typeface="Times New Roman" panose="02020603050405020304" pitchFamily="18" charset="0"/>
              <a:ea typeface="Calibri" panose="020F0502020204030204" pitchFamily="34" charset="0"/>
              <a:cs typeface="Times New Roman (Body CS)"/>
            </a:endParaRPr>
          </a:p>
          <a:p>
            <a:pPr marL="342900" marR="0" lvl="0" indent="-342900">
              <a:spcBef>
                <a:spcPts val="0"/>
              </a:spcBef>
              <a:spcAft>
                <a:spcPts val="0"/>
              </a:spcAft>
              <a:buFont typeface="Symbol" pitchFamily="2" charset="2"/>
              <a:buChar char=""/>
            </a:pPr>
            <a:r>
              <a:rPr lang="en-US" sz="1800" kern="100" dirty="0">
                <a:effectLst/>
                <a:latin typeface="Gotham Book" pitchFamily="2" charset="0"/>
                <a:ea typeface="Calibri" panose="020F0502020204030204" pitchFamily="34" charset="0"/>
                <a:cs typeface="Times New Roman (Body CS)"/>
              </a:rPr>
              <a:t>Online social media trends</a:t>
            </a:r>
            <a:endParaRPr lang="en-US" sz="1800" kern="100" dirty="0">
              <a:effectLst/>
              <a:latin typeface="Times New Roman" panose="02020603050405020304" pitchFamily="18" charset="0"/>
              <a:ea typeface="Calibri" panose="020F0502020204030204" pitchFamily="34" charset="0"/>
              <a:cs typeface="Times New Roman (Body CS)"/>
            </a:endParaRPr>
          </a:p>
          <a:p>
            <a:pPr marL="0" indent="0">
              <a:buNone/>
            </a:pPr>
            <a:endParaRPr lang="en" sz="2000" dirty="0"/>
          </a:p>
          <a:p>
            <a:endParaRPr lang="en-US" dirty="0"/>
          </a:p>
        </p:txBody>
      </p:sp>
    </p:spTree>
    <p:extLst>
      <p:ext uri="{BB962C8B-B14F-4D97-AF65-F5344CB8AC3E}">
        <p14:creationId xmlns:p14="http://schemas.microsoft.com/office/powerpoint/2010/main" val="1778942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TotalTime>
  <Words>749</Words>
  <Application>Microsoft Macintosh PowerPoint</Application>
  <PresentationFormat>On-screen Show (4:3)</PresentationFormat>
  <Paragraphs>79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Gotham Bold</vt:lpstr>
      <vt:lpstr>Gotham Book</vt:lpstr>
      <vt:lpstr>Symbol</vt:lpstr>
      <vt:lpstr>Times New Roman</vt:lpstr>
      <vt:lpstr>Office Theme</vt:lpstr>
      <vt:lpstr>Agenda Setting</vt:lpstr>
      <vt:lpstr>Priming Theory</vt:lpstr>
      <vt:lpstr>How Priming Works</vt:lpstr>
      <vt:lpstr>Agenda Setting Theory</vt:lpstr>
      <vt:lpstr>Agenda Setting</vt:lpstr>
      <vt:lpstr>Agenda Setting Theory</vt:lpstr>
      <vt:lpstr>Agenda Setting Theory</vt:lpstr>
      <vt:lpstr>Agenda Setting Theory</vt:lpstr>
      <vt:lpstr>Agenda Setting Theory</vt:lpstr>
      <vt:lpstr>Agenda Setting II:   Attributes (Framing Theory)</vt:lpstr>
      <vt:lpstr>Agenda Setting III:   Network (Cognitive Mapping)</vt:lpstr>
      <vt:lpstr>Agenda Setting Theory</vt:lpstr>
      <vt:lpstr>Example:  Shark attacks</vt:lpstr>
    </vt:vector>
  </TitlesOfParts>
  <Manager/>
  <Company>Berry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Setting</dc:title>
  <dc:subject/>
  <dc:creator>BC</dc:creator>
  <cp:keywords/>
  <dc:description/>
  <cp:lastModifiedBy>Carroll, Brian</cp:lastModifiedBy>
  <cp:revision>29</cp:revision>
  <dcterms:created xsi:type="dcterms:W3CDTF">2017-03-22T16:15:47Z</dcterms:created>
  <dcterms:modified xsi:type="dcterms:W3CDTF">2023-09-11T17:45:07Z</dcterms:modified>
  <cp:category/>
</cp:coreProperties>
</file>