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3" r:id="rId4"/>
    <p:sldId id="274" r:id="rId5"/>
    <p:sldId id="275" r:id="rId6"/>
    <p:sldId id="276" r:id="rId7"/>
    <p:sldId id="259" r:id="rId8"/>
    <p:sldId id="260" r:id="rId9"/>
    <p:sldId id="262" r:id="rId10"/>
    <p:sldId id="264" r:id="rId11"/>
    <p:sldId id="272" r:id="rId12"/>
    <p:sldId id="269" r:id="rId13"/>
    <p:sldId id="271" r:id="rId14"/>
    <p:sldId id="277" r:id="rId15"/>
    <p:sldId id="278" r:id="rId16"/>
    <p:sldId id="26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628E2-AA79-CB49-9732-94CF6BAB1653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A2998-84DD-DF43-A656-CE40C0AB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177A-AAB6-5F4A-9788-FF728B320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8177A-AAB6-5F4A-9788-FF728B320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9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177A-AAB6-5F4A-9788-FF728B320C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7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42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9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870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626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7534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78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142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56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39DB48F-EB53-D84A-9C75-0D9028F317D7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8SnDIre4o" TargetMode="External"/><Relationship Id="rId2" Type="http://schemas.openxmlformats.org/officeDocument/2006/relationships/hyperlink" Target="https://www.youtube.com/watch?v=litXW91Ua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wZuL1oqOP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vs8au2G0cb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KGXV0dzoQ0&amp;list=PLcctJF2VOeZA9LpsddH-8JITQesSwCPcW&amp;index=2&amp;t=26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8"/>
            <a:ext cx="7278624" cy="125692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Conduct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465851"/>
            <a:ext cx="7278624" cy="621792"/>
          </a:xfrm>
        </p:spPr>
        <p:txBody>
          <a:bodyPr/>
          <a:lstStyle/>
          <a:p>
            <a:r>
              <a:rPr lang="en-US" dirty="0"/>
              <a:t>COM 415, Willoughby</a:t>
            </a:r>
          </a:p>
        </p:txBody>
      </p:sp>
    </p:spTree>
    <p:extLst>
      <p:ext uri="{BB962C8B-B14F-4D97-AF65-F5344CB8AC3E}">
        <p14:creationId xmlns:p14="http://schemas.microsoft.com/office/powerpoint/2010/main" val="260655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72B1-B6D2-E547-BD46-16199D5D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with this question?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88680E-87FB-D847-AD13-28E857731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811" y="2209800"/>
            <a:ext cx="5034829" cy="42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4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853B-FC59-4F4E-9042-E29CEEF0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own!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A8A2-EF9B-3744-9BC3-42C04C5FB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say you want to design a survey to understand your audience’s breakfast habits</a:t>
            </a:r>
          </a:p>
          <a:p>
            <a:r>
              <a:rPr lang="en-US" dirty="0"/>
              <a:t>Group up!</a:t>
            </a:r>
          </a:p>
          <a:p>
            <a:r>
              <a:rPr lang="en-US" dirty="0"/>
              <a:t>Write 3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23A67-51A5-EE4A-A952-EF04AA932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669" y="2214563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E8807-3FA1-BA4E-AEA8-8B7E7B35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FB35C-45B2-9F4C-8519-F638A6323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method for studying the content of media</a:t>
            </a:r>
          </a:p>
          <a:p>
            <a:r>
              <a:rPr lang="en-US" dirty="0"/>
              <a:t>Sample consists of a type of media rather than people</a:t>
            </a:r>
          </a:p>
          <a:p>
            <a:r>
              <a:rPr lang="en-US" dirty="0"/>
              <a:t>Ex: Breast Cancer Websites,  newspaper articles challenging climate change, sitcom episodes featuring gun violence</a:t>
            </a:r>
          </a:p>
          <a:p>
            <a:r>
              <a:rPr lang="en-US" dirty="0"/>
              <a:t>Typically combines qualitative and quantitative – used when we want to analyze a lot of information in a text thoroughly and efficiently</a:t>
            </a:r>
          </a:p>
          <a:p>
            <a:r>
              <a:rPr lang="en-US" dirty="0"/>
              <a:t>If deciding between textual analysis and content analysis, ask yourself ”Can I better answer my research question by categorizing and counting </a:t>
            </a:r>
            <a:r>
              <a:rPr lang="en-US"/>
              <a:t>my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635A-C425-D247-B567-28D5344B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Codebook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A0CE80-57A4-E142-AC6F-1C3BDB81C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2469" y="2214563"/>
            <a:ext cx="4610100" cy="19208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2FA59-CEA0-0F4F-9BB3-F18145AE68F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Case: </a:t>
            </a:r>
            <a:r>
              <a:rPr lang="en-US" dirty="0"/>
              <a:t>(Insert #) </a:t>
            </a:r>
          </a:p>
          <a:p>
            <a:r>
              <a:rPr lang="en-US" b="1" dirty="0"/>
              <a:t>Tweet:</a:t>
            </a:r>
            <a:r>
              <a:rPr lang="en-US" dirty="0"/>
              <a:t> (Insert tweet, open-ended) </a:t>
            </a:r>
          </a:p>
          <a:p>
            <a:r>
              <a:rPr lang="en-US" b="1" dirty="0"/>
              <a:t>Hashtags:</a:t>
            </a:r>
            <a:r>
              <a:rPr lang="en-US" dirty="0"/>
              <a:t> (Insert tweet, open-ended)</a:t>
            </a:r>
          </a:p>
          <a:p>
            <a:r>
              <a:rPr lang="en-US" b="1" dirty="0" err="1"/>
              <a:t>HashtagNumber</a:t>
            </a:r>
            <a:r>
              <a:rPr lang="en-US" b="1" dirty="0"/>
              <a:t>:</a:t>
            </a:r>
            <a:r>
              <a:rPr lang="en-US" dirty="0"/>
              <a:t> How many hashtags were used? (Insert #) </a:t>
            </a:r>
          </a:p>
          <a:p>
            <a:r>
              <a:rPr lang="en-US" b="1" dirty="0"/>
              <a:t>Favorite:</a:t>
            </a:r>
            <a:r>
              <a:rPr lang="en-US" dirty="0"/>
              <a:t> How many people hit favorite on the tweet? (Insert #) </a:t>
            </a:r>
          </a:p>
          <a:p>
            <a:r>
              <a:rPr lang="en-US" b="1" dirty="0"/>
              <a:t>Retweet:</a:t>
            </a:r>
            <a:r>
              <a:rPr lang="en-US" dirty="0"/>
              <a:t> How many people retweeted the tweet? (Insert #) </a:t>
            </a:r>
          </a:p>
          <a:p>
            <a:r>
              <a:rPr lang="en-US" b="1" dirty="0"/>
              <a:t>Tweeter:</a:t>
            </a:r>
            <a:r>
              <a:rPr lang="en-US" dirty="0"/>
              <a:t> Who posted the tweet? 1. Individual 2. Organization 3. Pseudonym</a:t>
            </a:r>
          </a:p>
          <a:p>
            <a:r>
              <a:rPr lang="en-US" b="1" dirty="0"/>
              <a:t>Sex:</a:t>
            </a:r>
            <a:r>
              <a:rPr lang="en-US" dirty="0"/>
              <a:t> Was the poster male or female? 1. Male 2. Female 3. N/A 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3A9A84-410F-1041-8CC3-073538EC9805}"/>
              </a:ext>
            </a:extLst>
          </p:cNvPr>
          <p:cNvPicPr>
            <a:picLocks noGrp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4618756"/>
            <a:ext cx="4754562" cy="11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interpretive than objective</a:t>
            </a:r>
          </a:p>
          <a:p>
            <a:r>
              <a:rPr lang="en-US" dirty="0"/>
              <a:t>“If you’ve ever wished you could truly capture and describe the essence of an experience you have had, you understand the goal of qualitative research methods.” - </a:t>
            </a:r>
            <a:r>
              <a:rPr lang="en-US" dirty="0" err="1"/>
              <a:t>Paynton</a:t>
            </a:r>
            <a:r>
              <a:rPr lang="en-US" dirty="0"/>
              <a:t> and Hahn</a:t>
            </a:r>
          </a:p>
          <a:p>
            <a:r>
              <a:rPr lang="en-US" dirty="0"/>
              <a:t>Data is typically open-ended, seeks to answer the what, how, and why of communication</a:t>
            </a:r>
          </a:p>
          <a:p>
            <a:r>
              <a:rPr lang="en-US" dirty="0"/>
              <a:t>Does not include statistically analyzing data</a:t>
            </a:r>
          </a:p>
          <a:p>
            <a:r>
              <a:rPr lang="en-US" dirty="0"/>
              <a:t>Interested in understanding the subjective lived-experience of those they study - in other words, how can we come to a more rich understanding of how people communicate?</a:t>
            </a:r>
          </a:p>
        </p:txBody>
      </p:sp>
    </p:spTree>
    <p:extLst>
      <p:ext uri="{BB962C8B-B14F-4D97-AF65-F5344CB8AC3E}">
        <p14:creationId xmlns:p14="http://schemas.microsoft.com/office/powerpoint/2010/main" val="130732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Qualitative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People or behavior-oriented methods</a:t>
            </a:r>
          </a:p>
          <a:p>
            <a:pPr lvl="1"/>
            <a:r>
              <a:rPr lang="en-US" dirty="0"/>
              <a:t>Interviewing </a:t>
            </a:r>
            <a:r>
              <a:rPr lang="mr-IN" dirty="0"/>
              <a:t>–</a:t>
            </a:r>
            <a:r>
              <a:rPr lang="en-US" dirty="0"/>
              <a:t> in-depth, one-on-one questioning that helps to answer why or how someone feels/behaves a certain way </a:t>
            </a:r>
            <a:r>
              <a:rPr lang="en-US" dirty="0">
                <a:hlinkClick r:id="rId2"/>
              </a:rPr>
              <a:t>https://www.youtube.com/watch?v=litXW91UauE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Focus groups </a:t>
            </a:r>
            <a:r>
              <a:rPr lang="mr-IN" dirty="0"/>
              <a:t>–</a:t>
            </a:r>
            <a:r>
              <a:rPr lang="en-US" dirty="0"/>
              <a:t> meet with groups to understand attitudes and behaviors </a:t>
            </a:r>
            <a:r>
              <a:rPr lang="en-US" dirty="0">
                <a:hlinkClick r:id="rId3"/>
              </a:rPr>
              <a:t>https://www.youtube.com/watch?v=ng8SnDIre4o</a:t>
            </a:r>
            <a:r>
              <a:rPr lang="en-US" dirty="0"/>
              <a:t> </a:t>
            </a:r>
          </a:p>
          <a:p>
            <a:r>
              <a:rPr lang="en-US" dirty="0"/>
              <a:t>Observational research – helps to understand culture/community at large</a:t>
            </a:r>
          </a:p>
          <a:p>
            <a:pPr lvl="1"/>
            <a:r>
              <a:rPr lang="en-US" dirty="0"/>
              <a:t>Ethnography </a:t>
            </a:r>
            <a:r>
              <a:rPr lang="mr-IN" dirty="0"/>
              <a:t>–</a:t>
            </a:r>
            <a:r>
              <a:rPr lang="en-US" dirty="0"/>
              <a:t> places research in midst of subjects being studied, helps answer what kinds of communication behaviors exist in particular cultures </a:t>
            </a:r>
            <a:r>
              <a:rPr lang="en-US" dirty="0">
                <a:hlinkClick r:id="rId4"/>
              </a:rPr>
              <a:t>https://www.youtube.com/watch?v=2wZuL1oqOPw</a:t>
            </a:r>
            <a:endParaRPr lang="en-US" dirty="0"/>
          </a:p>
          <a:p>
            <a:pPr lvl="1"/>
            <a:r>
              <a:rPr lang="en-US" dirty="0"/>
              <a:t>Participant observation - gives insider’s perspective, researcher is part of group being observed</a:t>
            </a:r>
          </a:p>
          <a:p>
            <a:pPr lvl="1"/>
            <a:r>
              <a:rPr lang="en-US" dirty="0"/>
              <a:t>Unobtrusive observation </a:t>
            </a:r>
            <a:r>
              <a:rPr lang="mr-IN" dirty="0"/>
              <a:t>–</a:t>
            </a:r>
            <a:r>
              <a:rPr lang="en-US" dirty="0"/>
              <a:t> study group without being present around group ex. studying how graffiti left on bathroom walls changes over time and what they means about our communicative behaviors</a:t>
            </a:r>
          </a:p>
        </p:txBody>
      </p:sp>
    </p:spTree>
    <p:extLst>
      <p:ext uri="{BB962C8B-B14F-4D97-AF65-F5344CB8AC3E}">
        <p14:creationId xmlns:p14="http://schemas.microsoft.com/office/powerpoint/2010/main" val="130698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A379-551F-1E41-8F60-62269B74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Qualitative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A297-C8AB-4343-BD74-A3B5768BF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Observational research – helps to understand culture/community at large</a:t>
            </a:r>
          </a:p>
          <a:p>
            <a:pPr lvl="1"/>
            <a:r>
              <a:rPr lang="en-US" dirty="0"/>
              <a:t>Ethnography </a:t>
            </a:r>
            <a:r>
              <a:rPr lang="mr-IN" dirty="0"/>
              <a:t>–</a:t>
            </a:r>
            <a:r>
              <a:rPr lang="en-US" dirty="0"/>
              <a:t> places research in midst of subjects being studied, helps answer what kinds of communication behaviors exist in particular cultures </a:t>
            </a:r>
            <a:r>
              <a:rPr lang="en-US" dirty="0">
                <a:hlinkClick r:id="rId2"/>
              </a:rPr>
              <a:t>https://www.youtube.com/watch?v=vs8au2G0cb4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Participant observation - gives insider’s perspective, researcher is part of group being observed</a:t>
            </a:r>
          </a:p>
        </p:txBody>
      </p:sp>
      <p:pic>
        <p:nvPicPr>
          <p:cNvPr id="1026" name="Picture 2" descr="The rise of people-watching research carried out by brands - Raconteur">
            <a:extLst>
              <a:ext uri="{FF2B5EF4-FFF2-40B4-BE49-F238E27FC236}">
                <a16:creationId xmlns:a16="http://schemas.microsoft.com/office/drawing/2014/main" id="{CCC4D649-1791-3E5D-A196-2A5D004557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2" y="2057400"/>
            <a:ext cx="3071811" cy="47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Qualitative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Textual analysis </a:t>
            </a:r>
            <a:r>
              <a:rPr lang="mr-IN" dirty="0"/>
              <a:t>–</a:t>
            </a:r>
            <a:r>
              <a:rPr lang="en-US" dirty="0"/>
              <a:t> looks at a message/text</a:t>
            </a:r>
          </a:p>
          <a:p>
            <a:pPr lvl="1"/>
            <a:r>
              <a:rPr lang="en-US" dirty="0"/>
              <a:t>Rhetorical criticism </a:t>
            </a:r>
            <a:r>
              <a:rPr lang="mr-IN" dirty="0"/>
              <a:t>–</a:t>
            </a:r>
            <a:r>
              <a:rPr lang="en-US" dirty="0"/>
              <a:t> describes, analyzes, interprets, or evaluates persuasive force of messages embedded in text</a:t>
            </a:r>
          </a:p>
          <a:p>
            <a:pPr lvl="1"/>
            <a:r>
              <a:rPr lang="en-US" dirty="0"/>
              <a:t>Critical/cultural analysis </a:t>
            </a:r>
            <a:r>
              <a:rPr lang="mr-IN" dirty="0"/>
              <a:t>–</a:t>
            </a:r>
            <a:r>
              <a:rPr lang="en-US" dirty="0"/>
              <a:t> examines and exposes how power structures within a culture are reinforced or subverted through a text</a:t>
            </a:r>
          </a:p>
          <a:p>
            <a:pPr lvl="1"/>
            <a:r>
              <a:rPr lang="en-US" dirty="0"/>
              <a:t>Conversation/interaction analysis </a:t>
            </a:r>
            <a:r>
              <a:rPr lang="mr-IN" dirty="0"/>
              <a:t>–</a:t>
            </a:r>
            <a:r>
              <a:rPr lang="en-US" dirty="0"/>
              <a:t> examines structure, messages, functions, rules, and content of people’s conversations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B2ADE3C-70DA-554D-8B36-AC5123526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2587962"/>
            <a:ext cx="4754562" cy="3164801"/>
          </a:xfrm>
        </p:spPr>
      </p:pic>
    </p:spTree>
    <p:extLst>
      <p:ext uri="{BB962C8B-B14F-4D97-AF65-F5344CB8AC3E}">
        <p14:creationId xmlns:p14="http://schemas.microsoft.com/office/powerpoint/2010/main" val="204673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  <a:p>
            <a:r>
              <a:rPr lang="en-US" dirty="0"/>
              <a:t>Quantitative</a:t>
            </a:r>
          </a:p>
          <a:p>
            <a:r>
              <a:rPr lang="en-US" dirty="0"/>
              <a:t>Qualitative</a:t>
            </a:r>
          </a:p>
        </p:txBody>
      </p:sp>
    </p:spTree>
    <p:extLst>
      <p:ext uri="{BB962C8B-B14F-4D97-AF65-F5344CB8AC3E}">
        <p14:creationId xmlns:p14="http://schemas.microsoft.com/office/powerpoint/2010/main" val="192559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scholars develop theories to explain what messages mean or how/why we create or respond to messages</a:t>
            </a:r>
          </a:p>
          <a:p>
            <a:r>
              <a:rPr lang="en-US" dirty="0"/>
              <a:t>Theories need to be tested or applied</a:t>
            </a:r>
          </a:p>
          <a:p>
            <a:r>
              <a:rPr lang="en-US" dirty="0"/>
              <a:t>Research is where we test or apply theories to reach specific conclusions</a:t>
            </a:r>
          </a:p>
        </p:txBody>
      </p:sp>
    </p:spTree>
    <p:extLst>
      <p:ext uri="{BB962C8B-B14F-4D97-AF65-F5344CB8AC3E}">
        <p14:creationId xmlns:p14="http://schemas.microsoft.com/office/powerpoint/2010/main" val="273136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Starts with a research problem or question:  what are you interested in learning more about?  What puzzle is there to solve?  What can you not explain through simple observation? </a:t>
            </a:r>
          </a:p>
          <a:p>
            <a:pPr lvl="1"/>
            <a:r>
              <a:rPr lang="en-US" dirty="0"/>
              <a:t>Just because something hasn’t been studied before doesn’t mean its worth studying</a:t>
            </a:r>
          </a:p>
          <a:p>
            <a:pPr lvl="1"/>
            <a:r>
              <a:rPr lang="en-US" dirty="0"/>
              <a:t>A problem or question that has a yes/no answer isn’t suitable for scholarly research</a:t>
            </a:r>
          </a:p>
          <a:p>
            <a:r>
              <a:rPr lang="en-US" dirty="0"/>
              <a:t>Research problem </a:t>
            </a:r>
            <a:r>
              <a:rPr lang="mr-IN" dirty="0"/>
              <a:t>–</a:t>
            </a:r>
            <a:r>
              <a:rPr lang="en-US" dirty="0"/>
              <a:t> identifies problem that needs to be solved or issue that needs to be addressed through research (i.e. “Scandals often doom politicians’ careers.”)</a:t>
            </a:r>
          </a:p>
          <a:p>
            <a:r>
              <a:rPr lang="en-US" dirty="0"/>
              <a:t>Research question </a:t>
            </a:r>
            <a:r>
              <a:rPr lang="mr-IN" dirty="0"/>
              <a:t>–</a:t>
            </a:r>
            <a:r>
              <a:rPr lang="en-US" dirty="0"/>
              <a:t> what you want to find out through communication research (ex. ”What strategies can help politicians regain credibility after a scandal?”)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 through scholarly literature related to topic area</a:t>
            </a:r>
          </a:p>
          <a:p>
            <a:r>
              <a:rPr lang="en-US" dirty="0"/>
              <a:t>Based on literature, narrow or refine your research question</a:t>
            </a:r>
          </a:p>
          <a:p>
            <a:r>
              <a:rPr lang="en-US" dirty="0"/>
              <a:t>Choose a methodology that will help you best answer your research question</a:t>
            </a:r>
          </a:p>
          <a:p>
            <a:r>
              <a:rPr lang="en-US" dirty="0"/>
              <a:t>Gather your data</a:t>
            </a:r>
          </a:p>
          <a:p>
            <a:r>
              <a:rPr lang="en-US" dirty="0"/>
              <a:t>Analyze your results</a:t>
            </a:r>
          </a:p>
          <a:p>
            <a:r>
              <a:rPr lang="en-US" dirty="0"/>
              <a:t>Present your findings</a:t>
            </a:r>
          </a:p>
          <a:p>
            <a:r>
              <a:rPr lang="en-US" dirty="0">
                <a:hlinkClick r:id="rId2"/>
              </a:rPr>
              <a:t>https://www.youtube.com/watch?v=3KGXV0dzoQ0&amp;list=PLcctJF2VOeZA9LpsddH-8JITQesSwCPcW&amp;index=2&amp;t=26s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research methods?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</a:t>
            </a:r>
            <a:r>
              <a:rPr lang="mr-IN" dirty="0"/>
              <a:t>–</a:t>
            </a:r>
            <a:r>
              <a:rPr lang="en-US" dirty="0"/>
              <a:t> how you go about answering your research question, steps you will take in conducting research</a:t>
            </a:r>
          </a:p>
          <a:p>
            <a:r>
              <a:rPr lang="en-US" dirty="0"/>
              <a:t>Method selected should help you answer your question</a:t>
            </a:r>
          </a:p>
          <a:p>
            <a:pPr lvl="1"/>
            <a:r>
              <a:rPr lang="en-US" dirty="0"/>
              <a:t>Ex. ”What strategies can help politicians regain credibility after a scandal?</a:t>
            </a:r>
          </a:p>
          <a:p>
            <a:pPr lvl="2"/>
            <a:r>
              <a:rPr lang="en-US" dirty="0"/>
              <a:t>If case where politician’s credibility was restored through an apology, might choose textual analysis to look at content of a politician’s apology</a:t>
            </a:r>
          </a:p>
          <a:p>
            <a:pPr lvl="2"/>
            <a:r>
              <a:rPr lang="en-US" dirty="0"/>
              <a:t>If want to test potential strategies for apologizing, might choose survey or focus group to see how people respond to hypothetical apologies</a:t>
            </a:r>
          </a:p>
        </p:txBody>
      </p:sp>
    </p:spTree>
    <p:extLst>
      <p:ext uri="{BB962C8B-B14F-4D97-AF65-F5344CB8AC3E}">
        <p14:creationId xmlns:p14="http://schemas.microsoft.com/office/powerpoint/2010/main" val="142675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“It is the job of the quantitative researcher to employ statistical tools that will summarize trends and…predict the likelihood of event occurrences” </a:t>
            </a:r>
            <a:r>
              <a:rPr lang="en-US" dirty="0" err="1"/>
              <a:t>Bashi</a:t>
            </a:r>
            <a:r>
              <a:rPr lang="en-US" dirty="0"/>
              <a:t>, 2004</a:t>
            </a:r>
          </a:p>
          <a:p>
            <a:r>
              <a:rPr lang="en-US" dirty="0"/>
              <a:t>Tends to be explanatory and predictive - interested in cause/effect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6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EF8-0A10-B541-A55A-055F662A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–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622F-D841-3648-A6C6-AE6ACEC2FD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Accurate measurement is vital to sound research – garbage in, garbage out</a:t>
            </a:r>
          </a:p>
          <a:p>
            <a:r>
              <a:rPr lang="en-US" dirty="0"/>
              <a:t>Operationalize – define variables to study</a:t>
            </a:r>
          </a:p>
          <a:p>
            <a:r>
              <a:rPr lang="en-US" dirty="0"/>
              <a:t>Code – assigned numbers to variables according to a system</a:t>
            </a:r>
          </a:p>
          <a:p>
            <a:r>
              <a:rPr lang="en-US" dirty="0"/>
              <a:t>Reliability - Measures same construct every time, consistency</a:t>
            </a:r>
          </a:p>
          <a:p>
            <a:r>
              <a:rPr lang="en-US" dirty="0"/>
              <a:t>Validity - Degree to which a measure actually measures what is claimed, accuracy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3A3703F7-47B8-86CF-2FA4-227ABC235E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0238" y="2387402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17987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C727-4120-174E-8F1A-9E2AB13B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79A38-31F3-E64A-90B7-A7DBD7B72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method for studying attitudes, opinions and behaviors of a sample population</a:t>
            </a:r>
          </a:p>
          <a:p>
            <a:r>
              <a:rPr lang="en-US" dirty="0"/>
              <a:t>Ex: Academic memorable message of college students; Non-white adult opinions about Trump; Netflix viewing patterns of moms with kids still in school</a:t>
            </a:r>
          </a:p>
          <a:p>
            <a:r>
              <a:rPr lang="en-US" dirty="0"/>
              <a:t>Uses questionnaires or interviews to discover descriptive characteristics of phenomena, describe patterns of behavior</a:t>
            </a:r>
          </a:p>
          <a:p>
            <a:r>
              <a:rPr lang="en-US" dirty="0"/>
              <a:t>Informed consent – all study participants MUST give informed consent on whether they will participate or not</a:t>
            </a:r>
          </a:p>
          <a:p>
            <a:r>
              <a:rPr lang="en-US" dirty="0"/>
              <a:t>Surveys DO NOT establish cause effect relationships directly</a:t>
            </a:r>
          </a:p>
        </p:txBody>
      </p:sp>
      <p:pic>
        <p:nvPicPr>
          <p:cNvPr id="4" name="Content Placeholder 4" descr="http://notrightinthehead.net/wp-content/uploads/2013/05/pain-measurement-scale.jpg">
            <a:extLst>
              <a:ext uri="{FF2B5EF4-FFF2-40B4-BE49-F238E27FC236}">
                <a16:creationId xmlns:a16="http://schemas.microsoft.com/office/drawing/2014/main" id="{D9F8CC42-CD88-784D-1E5B-EC33DB1693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2891731"/>
            <a:ext cx="4754562" cy="25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6948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72528C"/>
      </a:accent1>
      <a:accent2>
        <a:srgbClr val="BB8F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B419EE3-29AC-F540-A5E8-25E21462D74F}" vid="{DF2207F8-5C73-1A4D-B847-CCAA7D16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1112</Words>
  <Application>Microsoft Macintosh PowerPoint</Application>
  <PresentationFormat>Widescreen</PresentationFormat>
  <Paragraphs>91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2</vt:lpstr>
      <vt:lpstr>Theme1</vt:lpstr>
      <vt:lpstr>How to Conduct Research</vt:lpstr>
      <vt:lpstr>Today’s Agenda</vt:lpstr>
      <vt:lpstr>Communication Research Process</vt:lpstr>
      <vt:lpstr>Communication Research Process</vt:lpstr>
      <vt:lpstr>Communication Research Process</vt:lpstr>
      <vt:lpstr>What are research methods? </vt:lpstr>
      <vt:lpstr>Quantitative Research</vt:lpstr>
      <vt:lpstr>Measurement – Key Terms</vt:lpstr>
      <vt:lpstr>Surveys</vt:lpstr>
      <vt:lpstr>What’s the problem with this question?</vt:lpstr>
      <vt:lpstr>Design your own!</vt:lpstr>
      <vt:lpstr>Content Analysis</vt:lpstr>
      <vt:lpstr>Codebook</vt:lpstr>
      <vt:lpstr>Qualitative Research Methods</vt:lpstr>
      <vt:lpstr>Types of Qualitative Research</vt:lpstr>
      <vt:lpstr>Types of Qualitative Research</vt:lpstr>
      <vt:lpstr>Types of Qualitative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Research Methods</dc:title>
  <dc:creator>Willoughby, Hope</dc:creator>
  <cp:lastModifiedBy>Willoughby, Hope</cp:lastModifiedBy>
  <cp:revision>16</cp:revision>
  <dcterms:created xsi:type="dcterms:W3CDTF">2020-01-22T16:19:40Z</dcterms:created>
  <dcterms:modified xsi:type="dcterms:W3CDTF">2023-01-17T16:49:06Z</dcterms:modified>
</cp:coreProperties>
</file>