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2"/>
  </p:notesMasterIdLst>
  <p:sldIdLst>
    <p:sldId id="256" r:id="rId2"/>
    <p:sldId id="262" r:id="rId3"/>
    <p:sldId id="261" r:id="rId4"/>
    <p:sldId id="273" r:id="rId5"/>
    <p:sldId id="263" r:id="rId6"/>
    <p:sldId id="272" r:id="rId7"/>
    <p:sldId id="264" r:id="rId8"/>
    <p:sldId id="271" r:id="rId9"/>
    <p:sldId id="275"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2DCC1-356B-134F-ADE4-516AF09E7CCA}" type="datetimeFigureOut">
              <a:rPr lang="en-US" smtClean="0"/>
              <a:t>9/11/23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A18A8-7167-B049-B12E-046F8D9BDEEB}" type="slidenum">
              <a:rPr lang="en-US" smtClean="0"/>
              <a:t>‹#›</a:t>
            </a:fld>
            <a:endParaRPr lang="en-US"/>
          </a:p>
        </p:txBody>
      </p:sp>
    </p:spTree>
    <p:extLst>
      <p:ext uri="{BB962C8B-B14F-4D97-AF65-F5344CB8AC3E}">
        <p14:creationId xmlns:p14="http://schemas.microsoft.com/office/powerpoint/2010/main" val="208931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18A8-7167-B049-B12E-046F8D9BDEEB}" type="slidenum">
              <a:rPr lang="en-US" smtClean="0"/>
              <a:t>6</a:t>
            </a:fld>
            <a:endParaRPr lang="en-US"/>
          </a:p>
        </p:txBody>
      </p:sp>
    </p:spTree>
    <p:extLst>
      <p:ext uri="{BB962C8B-B14F-4D97-AF65-F5344CB8AC3E}">
        <p14:creationId xmlns:p14="http://schemas.microsoft.com/office/powerpoint/2010/main" val="165868190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9/11/23</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7AF16DE-A0D5-4438-950F-5B1E159C2C28}" type="slidenum">
              <a:rPr lang="en-US" smtClean="0"/>
              <a:t>‹#›</a:t>
            </a:fld>
            <a:endParaRPr lang="en-US"/>
          </a:p>
        </p:txBody>
      </p:sp>
    </p:spTree>
    <p:extLst>
      <p:ext uri="{BB962C8B-B14F-4D97-AF65-F5344CB8AC3E}">
        <p14:creationId xmlns:p14="http://schemas.microsoft.com/office/powerpoint/2010/main" val="31425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A24CD3-204F-4468-8EE4-28A6668D006A}" type="datetimeFigureOut">
              <a:rPr lang="en-US" smtClean="0"/>
              <a:t>9/11/23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84032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9/11/23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22891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9/11/23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9502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B1A24CD3-204F-4468-8EE4-28A6668D006A}" type="datetimeFigureOut">
              <a:rPr lang="en-US" smtClean="0"/>
              <a:t>9/11/23</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7AF16DE-A0D5-4438-950F-5B1E159C2C28}" type="slidenum">
              <a:rPr lang="en-US" smtClean="0"/>
              <a:t>‹#›</a:t>
            </a:fld>
            <a:endParaRPr lang="en-US"/>
          </a:p>
        </p:txBody>
      </p:sp>
    </p:spTree>
    <p:extLst>
      <p:ext uri="{BB962C8B-B14F-4D97-AF65-F5344CB8AC3E}">
        <p14:creationId xmlns:p14="http://schemas.microsoft.com/office/powerpoint/2010/main" val="342348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24CD3-204F-4468-8EE4-28A6668D006A}" type="datetimeFigureOut">
              <a:rPr lang="en-US" smtClean="0"/>
              <a:t>9/11/23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64607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9/11/23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9218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B1A24CD3-204F-4468-8EE4-28A6668D006A}" type="datetimeFigureOut">
              <a:rPr lang="en-US" smtClean="0"/>
              <a:t>9/11/23</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4282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CD3-204F-4468-8EE4-28A6668D006A}" type="datetimeFigureOut">
              <a:rPr lang="en-US" smtClean="0"/>
              <a:t>9/11/23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73832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B1A24CD3-204F-4468-8EE4-28A6668D006A}" type="datetimeFigureOut">
              <a:rPr lang="en-US" smtClean="0"/>
              <a:t>9/11/23</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27009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B1A24CD3-204F-4468-8EE4-28A6668D006A}" type="datetimeFigureOut">
              <a:rPr lang="en-US" smtClean="0"/>
              <a:t>9/11/23</a:t>
            </a:fld>
            <a:endParaRPr lang="en-US"/>
          </a:p>
        </p:txBody>
      </p:sp>
      <p:sp>
        <p:nvSpPr>
          <p:cNvPr id="10" name="Slide Number Placeholder 9"/>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84465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B1A24CD3-204F-4468-8EE4-28A6668D006A}" type="datetimeFigureOut">
              <a:rPr lang="en-US" smtClean="0"/>
              <a:t>9/11/23</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7AF16DE-A0D5-4438-950F-5B1E159C2C28}" type="slidenum">
              <a:rPr lang="en-US" smtClean="0"/>
              <a:t>‹#›</a:t>
            </a:fld>
            <a:endParaRPr lang="en-US"/>
          </a:p>
        </p:txBody>
      </p:sp>
    </p:spTree>
    <p:extLst>
      <p:ext uri="{BB962C8B-B14F-4D97-AF65-F5344CB8AC3E}">
        <p14:creationId xmlns:p14="http://schemas.microsoft.com/office/powerpoint/2010/main" val="345170714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G37OqYfSSY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msfu8YCCc8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507067"/>
            <a:ext cx="5458968" cy="1048684"/>
          </a:xfrm>
        </p:spPr>
        <p:txBody>
          <a:bodyPr>
            <a:normAutofit fontScale="90000"/>
          </a:bodyPr>
          <a:lstStyle/>
          <a:p>
            <a:r>
              <a:rPr lang="en-US" dirty="0"/>
              <a:t>Cultivation Theory</a:t>
            </a:r>
          </a:p>
        </p:txBody>
      </p:sp>
      <p:sp>
        <p:nvSpPr>
          <p:cNvPr id="3" name="Subtitle 2"/>
          <p:cNvSpPr>
            <a:spLocks noGrp="1"/>
          </p:cNvSpPr>
          <p:nvPr>
            <p:ph type="subTitle" idx="1"/>
          </p:nvPr>
        </p:nvSpPr>
        <p:spPr>
          <a:xfrm>
            <a:off x="3200400" y="5555751"/>
            <a:ext cx="5458968" cy="621792"/>
          </a:xfrm>
        </p:spPr>
        <p:txBody>
          <a:bodyPr/>
          <a:lstStyle/>
          <a:p>
            <a:r>
              <a:rPr lang="en-US" dirty="0"/>
              <a:t>Dr. Carroll, COM 415 Theories of Communication</a:t>
            </a:r>
          </a:p>
        </p:txBody>
      </p:sp>
    </p:spTree>
    <p:extLst>
      <p:ext uri="{BB962C8B-B14F-4D97-AF65-F5344CB8AC3E}">
        <p14:creationId xmlns:p14="http://schemas.microsoft.com/office/powerpoint/2010/main" val="1413926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0DB56D-C278-F653-D65B-336800A017ED}"/>
              </a:ext>
            </a:extLst>
          </p:cNvPr>
          <p:cNvSpPr txBox="1">
            <a:spLocks/>
          </p:cNvSpPr>
          <p:nvPr/>
        </p:nvSpPr>
        <p:spPr>
          <a:xfrm>
            <a:off x="517635" y="399602"/>
            <a:ext cx="7772400" cy="7240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a:t>Expanding cultivation theory</a:t>
            </a:r>
          </a:p>
        </p:txBody>
      </p:sp>
      <p:sp>
        <p:nvSpPr>
          <p:cNvPr id="5" name="Content Placeholder 2">
            <a:extLst>
              <a:ext uri="{FF2B5EF4-FFF2-40B4-BE49-F238E27FC236}">
                <a16:creationId xmlns:a16="http://schemas.microsoft.com/office/drawing/2014/main" id="{279C0E17-F99C-71F1-878A-4383D3D78D72}"/>
              </a:ext>
            </a:extLst>
          </p:cNvPr>
          <p:cNvSpPr txBox="1">
            <a:spLocks/>
          </p:cNvSpPr>
          <p:nvPr/>
        </p:nvSpPr>
        <p:spPr>
          <a:xfrm>
            <a:off x="685800" y="4088838"/>
            <a:ext cx="7772400" cy="244859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endParaRPr lang="en-US" dirty="0"/>
          </a:p>
        </p:txBody>
      </p:sp>
      <p:sp>
        <p:nvSpPr>
          <p:cNvPr id="6" name="TextBox 5">
            <a:extLst>
              <a:ext uri="{FF2B5EF4-FFF2-40B4-BE49-F238E27FC236}">
                <a16:creationId xmlns:a16="http://schemas.microsoft.com/office/drawing/2014/main" id="{6E724BBA-66DF-2A87-B315-CFF76B0B1465}"/>
              </a:ext>
            </a:extLst>
          </p:cNvPr>
          <p:cNvSpPr txBox="1"/>
          <p:nvPr/>
        </p:nvSpPr>
        <p:spPr>
          <a:xfrm>
            <a:off x="517635" y="1000142"/>
            <a:ext cx="6030310" cy="5909310"/>
          </a:xfrm>
          <a:prstGeom prst="rect">
            <a:avLst/>
          </a:prstGeom>
          <a:noFill/>
        </p:spPr>
        <p:txBody>
          <a:bodyPr wrap="square">
            <a:spAutoFit/>
          </a:bodyPr>
          <a:lstStyle/>
          <a:p>
            <a:r>
              <a:rPr lang="en-US" dirty="0"/>
              <a:t>Other content areas besides violence, including</a:t>
            </a:r>
          </a:p>
          <a:p>
            <a:pPr marL="742950" lvl="1" indent="-285750">
              <a:buFont typeface="Arial" panose="020B0604020202020204" pitchFamily="34" charset="0"/>
              <a:buChar char="•"/>
            </a:pPr>
            <a:r>
              <a:rPr lang="en-US" dirty="0"/>
              <a:t>Gender stereotypes and sex roles</a:t>
            </a:r>
          </a:p>
          <a:p>
            <a:pPr marL="742950" lvl="1" indent="-285750">
              <a:buFont typeface="Arial" panose="020B0604020202020204" pitchFamily="34" charset="0"/>
              <a:buChar char="•"/>
            </a:pPr>
            <a:r>
              <a:rPr lang="en-US" dirty="0"/>
              <a:t>LGBTQ stereotypes</a:t>
            </a:r>
          </a:p>
          <a:p>
            <a:pPr marL="742950" lvl="1" indent="-285750">
              <a:buFont typeface="Arial" panose="020B0604020202020204" pitchFamily="34" charset="0"/>
              <a:buChar char="•"/>
            </a:pPr>
            <a:r>
              <a:rPr lang="en-US" dirty="0"/>
              <a:t>Substance abuse</a:t>
            </a:r>
          </a:p>
          <a:p>
            <a:pPr marL="742950" lvl="1" indent="-285750">
              <a:buFont typeface="Arial" panose="020B0604020202020204" pitchFamily="34" charset="0"/>
              <a:buChar char="•"/>
            </a:pPr>
            <a:r>
              <a:rPr lang="en-US" dirty="0"/>
              <a:t>Body image</a:t>
            </a:r>
          </a:p>
          <a:p>
            <a:pPr marL="742950" lvl="1" indent="-285750">
              <a:buFont typeface="Arial" panose="020B0604020202020204" pitchFamily="34" charset="0"/>
              <a:buChar char="•"/>
            </a:pPr>
            <a:r>
              <a:rPr lang="en-US" dirty="0"/>
              <a:t>Aging</a:t>
            </a:r>
          </a:p>
          <a:p>
            <a:pPr marL="742950" lvl="1" indent="-285750">
              <a:buFont typeface="Arial" panose="020B0604020202020204" pitchFamily="34" charset="0"/>
              <a:buChar char="•"/>
            </a:pPr>
            <a:r>
              <a:rPr lang="en-US" dirty="0"/>
              <a:t>Minorities</a:t>
            </a:r>
          </a:p>
          <a:p>
            <a:pPr marL="742950" lvl="1" indent="-285750">
              <a:buFont typeface="Arial" panose="020B0604020202020204" pitchFamily="34" charset="0"/>
              <a:buChar char="•"/>
            </a:pPr>
            <a:r>
              <a:rPr lang="en-US" dirty="0"/>
              <a:t>Health, work, science, the family, the environment</a:t>
            </a:r>
          </a:p>
          <a:p>
            <a:pPr marL="742950" lvl="1" indent="-285750">
              <a:buFont typeface="Arial" panose="020B0604020202020204" pitchFamily="34" charset="0"/>
              <a:buChar char="•"/>
            </a:pPr>
            <a:r>
              <a:rPr lang="en-US" dirty="0"/>
              <a:t>Political orientations</a:t>
            </a:r>
          </a:p>
          <a:p>
            <a:pPr marL="742950" lvl="1" indent="-285750">
              <a:buFont typeface="Arial" panose="020B0604020202020204" pitchFamily="34" charset="0"/>
              <a:buChar char="•"/>
            </a:pPr>
            <a:r>
              <a:rPr lang="en-US" dirty="0"/>
              <a:t>Public perceptions of biotech</a:t>
            </a:r>
          </a:p>
          <a:p>
            <a:pPr marL="742950" lvl="1" indent="-285750">
              <a:buFont typeface="Arial" panose="020B0604020202020204" pitchFamily="34" charset="0"/>
              <a:buChar char="•"/>
            </a:pPr>
            <a:r>
              <a:rPr lang="en-US" dirty="0"/>
              <a:t>Psychosocial health</a:t>
            </a:r>
          </a:p>
          <a:p>
            <a:pPr marL="742950" lvl="1" indent="-285750">
              <a:buFont typeface="Arial" panose="020B0604020202020204" pitchFamily="34" charset="0"/>
              <a:buChar char="•"/>
            </a:pPr>
            <a:r>
              <a:rPr lang="en-US" dirty="0"/>
              <a:t>Acceptance of rape myths</a:t>
            </a:r>
          </a:p>
          <a:p>
            <a:endParaRPr lang="en-US" dirty="0"/>
          </a:p>
          <a:p>
            <a:r>
              <a:rPr lang="en-US" dirty="0"/>
              <a:t>Other types of media</a:t>
            </a:r>
          </a:p>
          <a:p>
            <a:pPr marL="742950" lvl="1" indent="-285750">
              <a:buFont typeface="Arial" panose="020B0604020202020204" pitchFamily="34" charset="0"/>
              <a:buChar char="•"/>
            </a:pPr>
            <a:r>
              <a:rPr lang="en-US" dirty="0"/>
              <a:t>Video games</a:t>
            </a:r>
          </a:p>
          <a:p>
            <a:pPr marL="742950" lvl="1" indent="-285750">
              <a:buFont typeface="Arial" panose="020B0604020202020204" pitchFamily="34" charset="0"/>
              <a:buChar char="•"/>
            </a:pPr>
            <a:r>
              <a:rPr lang="en-US" dirty="0"/>
              <a:t>Social media</a:t>
            </a:r>
          </a:p>
          <a:p>
            <a:pPr marL="742950" lvl="1" indent="-285750">
              <a:buFont typeface="Arial" panose="020B0604020202020204" pitchFamily="34" charset="0"/>
              <a:buChar char="•"/>
            </a:pPr>
            <a:r>
              <a:rPr lang="en-US" dirty="0"/>
              <a:t>VOD, streaming</a:t>
            </a:r>
          </a:p>
          <a:p>
            <a:pPr marL="742950" lvl="1" indent="-285750">
              <a:buFont typeface="Arial" panose="020B0604020202020204" pitchFamily="34" charset="0"/>
              <a:buChar char="•"/>
            </a:pPr>
            <a:r>
              <a:rPr lang="en-US" dirty="0"/>
              <a:t>Effects of binge watching, for example</a:t>
            </a:r>
          </a:p>
          <a:p>
            <a:pPr marL="742950" lvl="1" indent="-285750">
              <a:buFont typeface="Arial" panose="020B0604020202020204" pitchFamily="34" charset="0"/>
              <a:buChar char="•"/>
            </a:pPr>
            <a:r>
              <a:rPr lang="en-US" dirty="0"/>
              <a:t>Effects of a steady diet of very brief videos (TikTok)</a:t>
            </a:r>
          </a:p>
        </p:txBody>
      </p:sp>
    </p:spTree>
    <p:extLst>
      <p:ext uri="{BB962C8B-B14F-4D97-AF65-F5344CB8AC3E}">
        <p14:creationId xmlns:p14="http://schemas.microsoft.com/office/powerpoint/2010/main" val="89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George </a:t>
            </a:r>
            <a:r>
              <a:rPr lang="en-US" dirty="0" err="1"/>
              <a:t>Gerbner</a:t>
            </a:r>
            <a:endParaRPr lang="en-US" dirty="0"/>
          </a:p>
        </p:txBody>
      </p:sp>
      <p:sp>
        <p:nvSpPr>
          <p:cNvPr id="3" name="Content Placeholder 2"/>
          <p:cNvSpPr>
            <a:spLocks noGrp="1"/>
          </p:cNvSpPr>
          <p:nvPr>
            <p:ph sz="half" idx="1"/>
          </p:nvPr>
        </p:nvSpPr>
        <p:spPr/>
        <p:txBody>
          <a:bodyPr>
            <a:noAutofit/>
          </a:bodyPr>
          <a:lstStyle/>
          <a:p>
            <a:r>
              <a:rPr lang="en-US" sz="1600" dirty="0">
                <a:latin typeface="Gotham Book" pitchFamily="2" charset="0"/>
                <a:cs typeface="Gotham Book" pitchFamily="2" charset="0"/>
              </a:rPr>
              <a:t>Hungarian media scholar (1919-2005). Emigrated to United States in 1939</a:t>
            </a:r>
          </a:p>
          <a:p>
            <a:r>
              <a:rPr lang="en-US" sz="1600" dirty="0">
                <a:latin typeface="Gotham Book" pitchFamily="2" charset="0"/>
                <a:cs typeface="Gotham Book" pitchFamily="2" charset="0"/>
              </a:rPr>
              <a:t>Bachelor’s in journalism from UC Berkeley, PhD in communication from University of Southern California</a:t>
            </a:r>
          </a:p>
          <a:p>
            <a:r>
              <a:rPr lang="en-US" sz="1600" dirty="0">
                <a:latin typeface="Gotham Book" pitchFamily="2" charset="0"/>
                <a:cs typeface="Gotham Book" pitchFamily="2" charset="0"/>
              </a:rPr>
              <a:t>Dean at Annenberg School for Communication at University of Pennsylvania</a:t>
            </a:r>
          </a:p>
          <a:p>
            <a:r>
              <a:rPr lang="en-US" sz="1600" dirty="0">
                <a:latin typeface="Gotham Book" pitchFamily="2" charset="0"/>
                <a:cs typeface="Gotham Book" pitchFamily="2" charset="0"/>
              </a:rPr>
              <a:t>Scholarship focuses on television and cultivation</a:t>
            </a:r>
          </a:p>
          <a:p>
            <a:r>
              <a:rPr lang="en-US" sz="1600" dirty="0">
                <a:latin typeface="Gotham Book" pitchFamily="2" charset="0"/>
                <a:cs typeface="Gotham Book" pitchFamily="2" charset="0"/>
              </a:rPr>
              <a:t>Cultural Indicators Project, late 1960s</a:t>
            </a:r>
          </a:p>
        </p:txBody>
      </p:sp>
      <p:pic>
        <p:nvPicPr>
          <p:cNvPr id="6" name="Shape 130"/>
          <p:cNvPicPr preferRelativeResize="0">
            <a:picLocks noGrp="1"/>
          </p:cNvPicPr>
          <p:nvPr>
            <p:ph sz="half" idx="2"/>
          </p:nvPr>
        </p:nvPicPr>
        <p:blipFill>
          <a:blip r:embed="rId2">
            <a:alphaModFix/>
          </a:blip>
          <a:stretch>
            <a:fillRect/>
          </a:stretch>
        </p:blipFill>
        <p:spPr>
          <a:xfrm>
            <a:off x="5351463" y="2239962"/>
            <a:ext cx="2540000" cy="3886200"/>
          </a:xfrm>
          <a:prstGeom prst="rect">
            <a:avLst/>
          </a:prstGeom>
          <a:noFill/>
          <a:ln>
            <a:noFill/>
          </a:ln>
        </p:spPr>
      </p:pic>
    </p:spTree>
    <p:extLst>
      <p:ext uri="{BB962C8B-B14F-4D97-AF65-F5344CB8AC3E}">
        <p14:creationId xmlns:p14="http://schemas.microsoft.com/office/powerpoint/2010/main" val="288121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Cultivation Theory</a:t>
            </a:r>
          </a:p>
        </p:txBody>
      </p:sp>
      <p:sp>
        <p:nvSpPr>
          <p:cNvPr id="5" name="Content Placeholder 4"/>
          <p:cNvSpPr>
            <a:spLocks noGrp="1"/>
          </p:cNvSpPr>
          <p:nvPr>
            <p:ph idx="1"/>
          </p:nvPr>
        </p:nvSpPr>
        <p:spPr/>
        <p:txBody>
          <a:bodyPr/>
          <a:lstStyle/>
          <a:p>
            <a:r>
              <a:rPr lang="en-US" dirty="0"/>
              <a:t>Good summary from Jason Haight: </a:t>
            </a:r>
          </a:p>
          <a:p>
            <a:pPr marL="0" indent="0">
              <a:buNone/>
            </a:pPr>
            <a:r>
              <a:rPr lang="en-US" dirty="0">
                <a:hlinkClick r:id="rId2"/>
              </a:rPr>
              <a:t>https://www.youtube.com/watch?v=G37OqYfSSYk</a:t>
            </a:r>
            <a:endParaRPr lang="en-US" dirty="0"/>
          </a:p>
          <a:p>
            <a:r>
              <a:rPr lang="en-US" dirty="0"/>
              <a:t>Distilled: The more time people spend ‘living’ in the television world, the more likely they are to believe the reality portrayed on television</a:t>
            </a:r>
          </a:p>
          <a:p>
            <a:r>
              <a:rPr lang="en-US" dirty="0"/>
              <a:t>Focuses on how media impacts viewers’ beliefs rather than viewers’ behaviors</a:t>
            </a:r>
          </a:p>
          <a:p>
            <a:r>
              <a:rPr lang="en-US" dirty="0"/>
              <a:t>Also called Cultivation Analysis</a:t>
            </a:r>
          </a:p>
          <a:p>
            <a:r>
              <a:rPr lang="en-US" dirty="0"/>
              <a:t>Nexus of communication and sociology</a:t>
            </a:r>
          </a:p>
        </p:txBody>
      </p:sp>
    </p:spTree>
    <p:extLst>
      <p:ext uri="{BB962C8B-B14F-4D97-AF65-F5344CB8AC3E}">
        <p14:creationId xmlns:p14="http://schemas.microsoft.com/office/powerpoint/2010/main" val="320287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Cultivation Theory</a:t>
            </a:r>
          </a:p>
        </p:txBody>
      </p:sp>
      <p:sp>
        <p:nvSpPr>
          <p:cNvPr id="5" name="Content Placeholder 4"/>
          <p:cNvSpPr>
            <a:spLocks noGrp="1"/>
          </p:cNvSpPr>
          <p:nvPr>
            <p:ph idx="1"/>
          </p:nvPr>
        </p:nvSpPr>
        <p:spPr/>
        <p:txBody>
          <a:bodyPr/>
          <a:lstStyle/>
          <a:p>
            <a:r>
              <a:rPr lang="en-US" dirty="0"/>
              <a:t>Cultivation focuses on systems of messages: pervasive, persistent cultural themes, images, lessons, and values that cut across many genres</a:t>
            </a:r>
          </a:p>
          <a:p>
            <a:r>
              <a:rPr lang="en-US" dirty="0"/>
              <a:t>Storytelling at the heart of cultivation theory: Think of a country you’ve never visited. What do you know about that country and its people? How do you know? Stories. </a:t>
            </a:r>
          </a:p>
          <a:p>
            <a:r>
              <a:rPr lang="en-US" dirty="0"/>
              <a:t>Stories we see on TV help shape the ways we perceive the world. This theory looks at the cumulative exposure to media and how that exposure sustains stable frameworks of perceiving the world over time.</a:t>
            </a:r>
          </a:p>
          <a:p>
            <a:r>
              <a:rPr lang="en-US" dirty="0"/>
              <a:t>TV is market-driven, advertiser-sponsored. This matters. Think about the Marvel business model. </a:t>
            </a:r>
          </a:p>
          <a:p>
            <a:endParaRPr lang="en-US" dirty="0"/>
          </a:p>
        </p:txBody>
      </p:sp>
    </p:spTree>
    <p:extLst>
      <p:ext uri="{BB962C8B-B14F-4D97-AF65-F5344CB8AC3E}">
        <p14:creationId xmlns:p14="http://schemas.microsoft.com/office/powerpoint/2010/main" val="135360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Prongs of Cultivation Analysis</a:t>
            </a:r>
          </a:p>
        </p:txBody>
      </p:sp>
      <p:sp>
        <p:nvSpPr>
          <p:cNvPr id="6" name="Content Placeholder 5"/>
          <p:cNvSpPr>
            <a:spLocks noGrp="1"/>
          </p:cNvSpPr>
          <p:nvPr>
            <p:ph idx="1"/>
          </p:nvPr>
        </p:nvSpPr>
        <p:spPr>
          <a:xfrm>
            <a:off x="457199" y="2209801"/>
            <a:ext cx="7693771" cy="2516036"/>
          </a:xfrm>
        </p:spPr>
        <p:txBody>
          <a:bodyPr>
            <a:normAutofit/>
          </a:bodyPr>
          <a:lstStyle/>
          <a:p>
            <a:pPr marL="457200" indent="-457200">
              <a:buFont typeface="+mj-lt"/>
              <a:buAutoNum type="arabicPeriod"/>
            </a:pPr>
            <a:r>
              <a:rPr lang="en-US" dirty="0"/>
              <a:t>Institutional process analysis – looks behind the scenes of media organizations to see policies and practices</a:t>
            </a:r>
          </a:p>
          <a:p>
            <a:pPr marL="457200" indent="-457200">
              <a:buFont typeface="+mj-lt"/>
              <a:buAutoNum type="arabicPeriod"/>
            </a:pPr>
            <a:r>
              <a:rPr lang="en-US" dirty="0"/>
              <a:t>Message system analysis – content analysis of what TV content depicts (ex. different types of violence and how presented)</a:t>
            </a:r>
          </a:p>
          <a:p>
            <a:pPr marL="457200" indent="-457200">
              <a:buFont typeface="+mj-lt"/>
              <a:buAutoNum type="arabicPeriod"/>
            </a:pPr>
            <a:r>
              <a:rPr lang="en-US" dirty="0"/>
              <a:t>Cultivation analysis – looks at how TV’s content affects viewers</a:t>
            </a:r>
          </a:p>
        </p:txBody>
      </p:sp>
      <p:pic>
        <p:nvPicPr>
          <p:cNvPr id="7" name="Shape 137"/>
          <p:cNvPicPr preferRelativeResize="0"/>
          <p:nvPr/>
        </p:nvPicPr>
        <p:blipFill>
          <a:blip r:embed="rId2">
            <a:alphaModFix/>
          </a:blip>
          <a:stretch>
            <a:fillRect/>
          </a:stretch>
        </p:blipFill>
        <p:spPr>
          <a:xfrm>
            <a:off x="2833408" y="5065417"/>
            <a:ext cx="1415180" cy="1415180"/>
          </a:xfrm>
          <a:prstGeom prst="rect">
            <a:avLst/>
          </a:prstGeom>
          <a:noFill/>
          <a:ln>
            <a:noFill/>
          </a:ln>
        </p:spPr>
      </p:pic>
      <p:pic>
        <p:nvPicPr>
          <p:cNvPr id="8" name="Shape 138"/>
          <p:cNvPicPr preferRelativeResize="0"/>
          <p:nvPr/>
        </p:nvPicPr>
        <p:blipFill>
          <a:blip r:embed="rId3">
            <a:alphaModFix/>
          </a:blip>
          <a:stretch>
            <a:fillRect/>
          </a:stretch>
        </p:blipFill>
        <p:spPr>
          <a:xfrm flipH="1">
            <a:off x="4425782" y="4548618"/>
            <a:ext cx="1907496" cy="1784296"/>
          </a:xfrm>
          <a:prstGeom prst="rect">
            <a:avLst/>
          </a:prstGeom>
          <a:noFill/>
          <a:ln>
            <a:noFill/>
          </a:ln>
        </p:spPr>
      </p:pic>
    </p:spTree>
    <p:extLst>
      <p:ext uri="{BB962C8B-B14F-4D97-AF65-F5344CB8AC3E}">
        <p14:creationId xmlns:p14="http://schemas.microsoft.com/office/powerpoint/2010/main" val="408271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25346" y="1225296"/>
            <a:ext cx="7224364" cy="3520440"/>
          </a:xfrm>
        </p:spPr>
        <p:txBody>
          <a:bodyPr>
            <a:normAutofit/>
          </a:bodyPr>
          <a:lstStyle/>
          <a:p>
            <a:r>
              <a:rPr lang="en-US" dirty="0"/>
              <a:t>How do the TV shows you watch impact your views of the world?</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048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Mainstreaming and Resonance</a:t>
            </a:r>
          </a:p>
        </p:txBody>
      </p:sp>
      <p:sp>
        <p:nvSpPr>
          <p:cNvPr id="3" name="Content Placeholder 2"/>
          <p:cNvSpPr>
            <a:spLocks noGrp="1"/>
          </p:cNvSpPr>
          <p:nvPr>
            <p:ph idx="1"/>
          </p:nvPr>
        </p:nvSpPr>
        <p:spPr>
          <a:xfrm>
            <a:off x="685800" y="1627422"/>
            <a:ext cx="7772400" cy="4153267"/>
          </a:xfrm>
        </p:spPr>
        <p:txBody>
          <a:bodyPr/>
          <a:lstStyle/>
          <a:p>
            <a:r>
              <a:rPr lang="en-US" dirty="0"/>
              <a:t>More time watching TV = more likely to accept reality depicted on TV</a:t>
            </a:r>
          </a:p>
          <a:p>
            <a:r>
              <a:rPr lang="en-US" dirty="0"/>
              <a:t>Mainstreaming – the blurring, blending and bending of perspectives that those with heavy viewing habits undergo (“television answer” is mainstream)</a:t>
            </a:r>
          </a:p>
          <a:p>
            <a:r>
              <a:rPr lang="en-US" dirty="0"/>
              <a:t>Resonance – when viewers’ real life is like what they see on TV, they’re more likely to be affected by cultivation</a:t>
            </a:r>
          </a:p>
          <a:p>
            <a:r>
              <a:rPr lang="en-US" dirty="0"/>
              <a:t>What is most popular, by definition, tends to reflect and cultivate dominant cultural ideologies</a:t>
            </a:r>
          </a:p>
          <a:p>
            <a:endParaRPr lang="en-US" dirty="0"/>
          </a:p>
        </p:txBody>
      </p:sp>
    </p:spTree>
    <p:extLst>
      <p:ext uri="{BB962C8B-B14F-4D97-AF65-F5344CB8AC3E}">
        <p14:creationId xmlns:p14="http://schemas.microsoft.com/office/powerpoint/2010/main" val="249879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724058"/>
          </a:xfrm>
        </p:spPr>
        <p:txBody>
          <a:bodyPr/>
          <a:lstStyle/>
          <a:p>
            <a:r>
              <a:rPr lang="en-US" dirty="0"/>
              <a:t>Mean World Syndrome</a:t>
            </a:r>
          </a:p>
        </p:txBody>
      </p:sp>
      <p:sp>
        <p:nvSpPr>
          <p:cNvPr id="3" name="Content Placeholder 2"/>
          <p:cNvSpPr>
            <a:spLocks noGrp="1"/>
          </p:cNvSpPr>
          <p:nvPr>
            <p:ph idx="1"/>
          </p:nvPr>
        </p:nvSpPr>
        <p:spPr>
          <a:xfrm>
            <a:off x="685800" y="1364665"/>
            <a:ext cx="7772400" cy="4142756"/>
          </a:xfrm>
        </p:spPr>
        <p:txBody>
          <a:bodyPr>
            <a:normAutofit/>
          </a:bodyPr>
          <a:lstStyle/>
          <a:p>
            <a:r>
              <a:rPr lang="en-US" dirty="0"/>
              <a:t>Heavy exposure to violence on television results not in imitation or aggression, but in fear of others, mistrust, and insecurity</a:t>
            </a:r>
          </a:p>
          <a:p>
            <a:r>
              <a:rPr lang="en-US" dirty="0"/>
              <a:t>Three questions on p. 118</a:t>
            </a:r>
          </a:p>
          <a:p>
            <a:r>
              <a:rPr lang="en-US" dirty="0"/>
              <a:t>Sex-role stereotyping, children’s conceptions about nutrition</a:t>
            </a:r>
          </a:p>
          <a:p>
            <a:r>
              <a:rPr lang="en-US" dirty="0"/>
              <a:t>Meet George Gerbner, speaking on Mean World Syndrome: </a:t>
            </a:r>
          </a:p>
          <a:p>
            <a:pPr marL="0" indent="0">
              <a:buNone/>
            </a:pPr>
            <a:r>
              <a:rPr lang="en-US" dirty="0">
                <a:hlinkClick r:id="rId2"/>
              </a:rPr>
              <a:t>https://www.youtube.com/watch?v=msfu8YCCc8Q</a:t>
            </a:r>
            <a:r>
              <a:rPr lang="en-US" dirty="0"/>
              <a:t> </a:t>
            </a:r>
          </a:p>
          <a:p>
            <a:pPr marL="0" indent="0">
              <a:buNone/>
            </a:pPr>
            <a:endParaRPr lang="en-US" dirty="0"/>
          </a:p>
        </p:txBody>
      </p:sp>
    </p:spTree>
    <p:extLst>
      <p:ext uri="{BB962C8B-B14F-4D97-AF65-F5344CB8AC3E}">
        <p14:creationId xmlns:p14="http://schemas.microsoft.com/office/powerpoint/2010/main" val="131401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0DB56D-C278-F653-D65B-336800A017ED}"/>
              </a:ext>
            </a:extLst>
          </p:cNvPr>
          <p:cNvSpPr txBox="1">
            <a:spLocks/>
          </p:cNvSpPr>
          <p:nvPr/>
        </p:nvSpPr>
        <p:spPr>
          <a:xfrm>
            <a:off x="517635" y="399602"/>
            <a:ext cx="7772400" cy="7240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a:t>The critique</a:t>
            </a:r>
          </a:p>
        </p:txBody>
      </p:sp>
      <p:sp>
        <p:nvSpPr>
          <p:cNvPr id="5" name="Content Placeholder 2">
            <a:extLst>
              <a:ext uri="{FF2B5EF4-FFF2-40B4-BE49-F238E27FC236}">
                <a16:creationId xmlns:a16="http://schemas.microsoft.com/office/drawing/2014/main" id="{279C0E17-F99C-71F1-878A-4383D3D78D72}"/>
              </a:ext>
            </a:extLst>
          </p:cNvPr>
          <p:cNvSpPr txBox="1">
            <a:spLocks/>
          </p:cNvSpPr>
          <p:nvPr/>
        </p:nvSpPr>
        <p:spPr>
          <a:xfrm>
            <a:off x="685800" y="4088838"/>
            <a:ext cx="7772400" cy="244859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endParaRPr lang="en-US" dirty="0"/>
          </a:p>
        </p:txBody>
      </p:sp>
      <p:sp>
        <p:nvSpPr>
          <p:cNvPr id="6" name="TextBox 5">
            <a:extLst>
              <a:ext uri="{FF2B5EF4-FFF2-40B4-BE49-F238E27FC236}">
                <a16:creationId xmlns:a16="http://schemas.microsoft.com/office/drawing/2014/main" id="{6E724BBA-66DF-2A87-B315-CFF76B0B1465}"/>
              </a:ext>
            </a:extLst>
          </p:cNvPr>
          <p:cNvSpPr txBox="1"/>
          <p:nvPr/>
        </p:nvSpPr>
        <p:spPr>
          <a:xfrm>
            <a:off x="517635" y="1452087"/>
            <a:ext cx="6030310" cy="5078313"/>
          </a:xfrm>
          <a:prstGeom prst="rect">
            <a:avLst/>
          </a:prstGeom>
          <a:noFill/>
        </p:spPr>
        <p:txBody>
          <a:bodyPr wrap="square">
            <a:spAutoFit/>
          </a:bodyPr>
          <a:lstStyle/>
          <a:p>
            <a:pPr marL="285750" indent="-285750">
              <a:buFont typeface="Arial" panose="020B0604020202020204" pitchFamily="34" charset="0"/>
              <a:buChar char="•"/>
            </a:pPr>
            <a:r>
              <a:rPr lang="en-US" dirty="0"/>
              <a:t>Definitions of terms such as ‘violent acts’</a:t>
            </a:r>
          </a:p>
          <a:p>
            <a:pPr marL="285750" indent="-285750">
              <a:buFont typeface="Arial" panose="020B0604020202020204" pitchFamily="34" charset="0"/>
              <a:buChar char="•"/>
            </a:pPr>
            <a:r>
              <a:rPr lang="en-US" dirty="0"/>
              <a:t>Sample sizes, reliability, validity</a:t>
            </a:r>
          </a:p>
          <a:p>
            <a:pPr marL="285750" indent="-285750">
              <a:buFont typeface="Arial" panose="020B0604020202020204" pitchFamily="34" charset="0"/>
              <a:buChar char="•"/>
            </a:pPr>
            <a:r>
              <a:rPr lang="en-US" dirty="0"/>
              <a:t>Viewing measures</a:t>
            </a:r>
            <a:br>
              <a:rPr lang="en-US" dirty="0"/>
            </a:br>
            <a:endParaRPr lang="en-US" dirty="0"/>
          </a:p>
          <a:p>
            <a:r>
              <a:rPr lang="en-US" dirty="0"/>
              <a:t>. . . But cultivation lives on, continuing to evolve</a:t>
            </a:r>
          </a:p>
          <a:p>
            <a:endParaRPr lang="en-US" dirty="0"/>
          </a:p>
          <a:p>
            <a:r>
              <a:rPr lang="en-US" dirty="0"/>
              <a:t>For example, the CSI Effect (huge!): Crimes can be solved through scientific tools, quickly and convincingly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43596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{138D5DC7-1A3A-614F-81D5-B8B4537B6BC2}tf10001070</Template>
  <TotalTime>278</TotalTime>
  <Words>580</Words>
  <Application>Microsoft Macintosh PowerPoint</Application>
  <PresentationFormat>On-screen Show (4:3)</PresentationFormat>
  <Paragraphs>71</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Gotham Book</vt:lpstr>
      <vt:lpstr>Rockwell</vt:lpstr>
      <vt:lpstr>Rockwell Condensed</vt:lpstr>
      <vt:lpstr>Rockwell Extra Bold</vt:lpstr>
      <vt:lpstr>Wingdings</vt:lpstr>
      <vt:lpstr>Wood Type</vt:lpstr>
      <vt:lpstr>Cultivation Theory</vt:lpstr>
      <vt:lpstr>George Gerbner</vt:lpstr>
      <vt:lpstr>Cultivation Theory</vt:lpstr>
      <vt:lpstr>Cultivation Theory</vt:lpstr>
      <vt:lpstr>Prongs of Cultivation Analysis</vt:lpstr>
      <vt:lpstr>How do the TV shows you watch impact your views of the world?</vt:lpstr>
      <vt:lpstr>Mainstreaming and Resonance</vt:lpstr>
      <vt:lpstr>Mean World Syndrome</vt:lpstr>
      <vt:lpstr>PowerPoint Presentation</vt:lpstr>
      <vt:lpstr>PowerPoint Presentation</vt:lpstr>
    </vt:vector>
  </TitlesOfParts>
  <Manager/>
  <Company>Berry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Effects</dc:title>
  <dc:subject/>
  <dc:creator>BC</dc:creator>
  <cp:keywords/>
  <dc:description/>
  <cp:lastModifiedBy>Carroll, Brian</cp:lastModifiedBy>
  <cp:revision>30</cp:revision>
  <dcterms:created xsi:type="dcterms:W3CDTF">2017-03-22T16:15:47Z</dcterms:created>
  <dcterms:modified xsi:type="dcterms:W3CDTF">2023-09-11T20:03:25Z</dcterms:modified>
  <cp:category/>
</cp:coreProperties>
</file>