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22"/>
  </p:notesMasterIdLst>
  <p:sldIdLst>
    <p:sldId id="257" r:id="rId2"/>
    <p:sldId id="272" r:id="rId3"/>
    <p:sldId id="259" r:id="rId4"/>
    <p:sldId id="295" r:id="rId5"/>
    <p:sldId id="301" r:id="rId6"/>
    <p:sldId id="302" r:id="rId7"/>
    <p:sldId id="267" r:id="rId8"/>
    <p:sldId id="303" r:id="rId9"/>
    <p:sldId id="304" r:id="rId10"/>
    <p:sldId id="283" r:id="rId11"/>
    <p:sldId id="286" r:id="rId12"/>
    <p:sldId id="291" r:id="rId13"/>
    <p:sldId id="290" r:id="rId14"/>
    <p:sldId id="268" r:id="rId15"/>
    <p:sldId id="293" r:id="rId16"/>
    <p:sldId id="294" r:id="rId17"/>
    <p:sldId id="305" r:id="rId18"/>
    <p:sldId id="306" r:id="rId19"/>
    <p:sldId id="298" r:id="rId20"/>
    <p:sldId id="300" r:id="rId2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9" autoAdjust="0"/>
    <p:restoredTop sz="70068" autoAdjust="0"/>
  </p:normalViewPr>
  <p:slideViewPr>
    <p:cSldViewPr>
      <p:cViewPr varScale="1">
        <p:scale>
          <a:sx n="87" d="100"/>
          <a:sy n="87" d="100"/>
        </p:scale>
        <p:origin x="26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55082D91-6640-4957-2D3D-ECF61E59A7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anose="02020603050405020304" pitchFamily="18" charset="-34"/>
              </a:defRPr>
            </a:lvl1pPr>
          </a:lstStyle>
          <a:p>
            <a:endParaRPr lang="en-US" altLang="en-US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6D40955B-7DCB-BE59-92AC-27112730A0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anose="02020603050405020304" pitchFamily="18" charset="-34"/>
              </a:defRPr>
            </a:lvl1pPr>
          </a:lstStyle>
          <a:p>
            <a:endParaRPr lang="en-US" altLang="en-US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9CA7654F-50A6-3775-F9D7-9635C865E4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C76D37BA-4ABA-2F2B-307D-A9A795B510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id="{1D61485A-80BB-C176-82EE-D81E8134C3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anose="02020603050405020304" pitchFamily="18" charset="-34"/>
              </a:defRPr>
            </a:lvl1pPr>
          </a:lstStyle>
          <a:p>
            <a:endParaRPr lang="en-US" altLang="en-US"/>
          </a:p>
        </p:txBody>
      </p:sp>
      <p:sp>
        <p:nvSpPr>
          <p:cNvPr id="91143" name="Rectangle 7">
            <a:extLst>
              <a:ext uri="{FF2B5EF4-FFF2-40B4-BE49-F238E27FC236}">
                <a16:creationId xmlns:a16="http://schemas.microsoft.com/office/drawing/2014/main" id="{847F28B4-88BB-07D4-53B9-CFFB725AE8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anose="02020603050405020304" pitchFamily="18" charset="-34"/>
              </a:defRPr>
            </a:lvl1pPr>
          </a:lstStyle>
          <a:p>
            <a:fld id="{A6C9EA9C-9991-4F4C-AA14-F72AE9081E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anose="02020603050405020304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B1383A-FA3A-0F6A-F697-F0218A27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CBD6F-4051-344C-AA63-EFA9630A7F9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F42778FB-0036-A687-5A4E-F3BFF4BC20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E7BE8757-FE2E-60A5-DFFE-92F254AB0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2795B0-0A5C-A135-BB60-7BFCA6CF0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A2F18-21B0-1845-96C9-479A0F2DD0B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F003BB94-EF73-88E3-8224-A5B984188C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04A8C642-E64B-E173-9607-5AFB3E921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We’ll see this again later under the heading of “word of mouth”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EE34D3-1C3F-3E33-D4F5-59514AA763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0C259-6A82-6B4A-8276-B99D6EBB416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CE6B3B8F-AB7F-A0F0-A68D-20A35585B1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9316D9B2-9AA2-41CF-5DA8-F2C9B1265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Graphically, diffusion looks something like this—an “S” shape</a:t>
            </a:r>
          </a:p>
          <a:p>
            <a:endParaRPr lang="en-US" altLang="en-US"/>
          </a:p>
          <a:p>
            <a:r>
              <a:rPr lang="en-US" altLang="en-US"/>
              <a:t>Why does the curve ultimately flatten out?</a:t>
            </a:r>
          </a:p>
          <a:p>
            <a:r>
              <a:rPr lang="en-US" altLang="en-US"/>
              <a:t>Because after a while most people who were going to purchase the innovation have already done so.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996704-6764-0CAA-2EEF-753D394D70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23C33-1EF0-8A43-8617-E4B4F736FCF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B2542383-05A5-52FB-CE00-BECDB24344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0F7D1700-5EA7-E66A-6F1A-3888DF660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en-US"/>
              <a:t>Nicely covered in book, so won’t go into detail</a:t>
            </a:r>
          </a:p>
          <a:p>
            <a:pPr marL="228600" indent="-228600"/>
            <a:r>
              <a:rPr lang="en-US" altLang="en-US"/>
              <a:t>A simplistic model that doesn’t account for full complexity of consumer decision process, but is still useful</a:t>
            </a:r>
          </a:p>
          <a:p>
            <a:pPr marL="228600" indent="-228600">
              <a:buFontTx/>
              <a:buAutoNum type="arabicPeriod"/>
            </a:pPr>
            <a:r>
              <a:rPr lang="en-US" altLang="en-US"/>
              <a:t>Consumer is first exposed to the product innovation (e.g., an ad on television)</a:t>
            </a:r>
          </a:p>
          <a:p>
            <a:pPr marL="228600" indent="-228600">
              <a:buFontTx/>
              <a:buAutoNum type="arabicPeriod"/>
            </a:pPr>
            <a:r>
              <a:rPr lang="en-US" altLang="en-US"/>
              <a:t>Consumer is interested and seeks and obtains information about the product; develops a favorable or unfavorable attitude toward the product</a:t>
            </a:r>
          </a:p>
          <a:p>
            <a:pPr marL="228600" indent="-228600">
              <a:buFontTx/>
              <a:buAutoNum type="arabicPeriod"/>
            </a:pPr>
            <a:r>
              <a:rPr lang="en-US" altLang="en-US"/>
              <a:t>Consumer decides whether the product will meet his/her needs</a:t>
            </a:r>
          </a:p>
          <a:p>
            <a:pPr marL="228600" indent="-228600">
              <a:buFontTx/>
              <a:buAutoNum type="arabicPeriod"/>
            </a:pPr>
            <a:r>
              <a:rPr lang="en-US" altLang="en-US"/>
              <a:t>Consumer uses the product on a limited basis (e.g., a 14-day money-back guarantee)</a:t>
            </a:r>
          </a:p>
          <a:p>
            <a:pPr marL="228600" indent="-228600">
              <a:buFontTx/>
              <a:buAutoNum type="arabicPeriod"/>
            </a:pPr>
            <a:r>
              <a:rPr lang="en-US" altLang="en-US"/>
              <a:t>If trial is favorable, consumer decides to use the product on a full, rather than limited basis/or rejects it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BCEFC3-5327-E9D1-2687-49704FF61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20157-D90C-904E-B5FB-06386D557FD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FA117718-F8C0-88A9-86FC-EB9EEA39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F29219EE-56B6-58EB-1CCF-DCB3B11C4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Again, these are explained well in text and will not cover in detail</a:t>
            </a:r>
          </a:p>
          <a:p>
            <a:endParaRPr lang="en-US" altLang="en-US"/>
          </a:p>
          <a:p>
            <a:r>
              <a:rPr lang="en-US" altLang="en-US"/>
              <a:t>Focus on #4: Tradition barriers </a:t>
            </a:r>
          </a:p>
          <a:p>
            <a:r>
              <a:rPr lang="en-US" altLang="en-US"/>
              <a:t>Language and cultural norms sometimes get in the way of adoption outside the U.S.</a:t>
            </a:r>
          </a:p>
          <a:p>
            <a:r>
              <a:rPr lang="en-US" altLang="en-US"/>
              <a:t>Examples in book p. 378</a:t>
            </a:r>
          </a:p>
          <a:p>
            <a:endParaRPr lang="en-US" altLang="en-US"/>
          </a:p>
          <a:p>
            <a:r>
              <a:rPr lang="en-US" altLang="en-US"/>
              <a:t>Some famous instances of language barriers have turned out to be “urban legends”</a:t>
            </a:r>
          </a:p>
          <a:p>
            <a:r>
              <a:rPr lang="en-US" altLang="en-US"/>
              <a:t>Chevy Nova</a:t>
            </a:r>
          </a:p>
          <a:p>
            <a:r>
              <a:rPr lang="en-US" altLang="en-US"/>
              <a:t>Other examples (see web articles in file)</a:t>
            </a:r>
          </a:p>
          <a:p>
            <a:endParaRPr lang="en-US" altLang="en-US"/>
          </a:p>
          <a:p>
            <a:r>
              <a:rPr lang="en-US" altLang="en-US"/>
              <a:t>Sometimes cultural differences can raise serious problems:</a:t>
            </a:r>
          </a:p>
          <a:p>
            <a:r>
              <a:rPr lang="en-US" altLang="en-US"/>
              <a:t>Nestle/infant formula--not considering quality of water and mothers’ dilution of product due to low incomes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BCEFC3-5327-E9D1-2687-49704FF61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20157-D90C-904E-B5FB-06386D557FD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FA117718-F8C0-88A9-86FC-EB9EEA39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F29219EE-56B6-58EB-1CCF-DCB3B11C4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Again, these are explained well in text and will not cover in detail</a:t>
            </a:r>
          </a:p>
          <a:p>
            <a:endParaRPr lang="en-US" altLang="en-US"/>
          </a:p>
          <a:p>
            <a:r>
              <a:rPr lang="en-US" altLang="en-US"/>
              <a:t>Focus on #4: Tradition barriers </a:t>
            </a:r>
          </a:p>
          <a:p>
            <a:r>
              <a:rPr lang="en-US" altLang="en-US"/>
              <a:t>Language and cultural norms sometimes get in the way of adoption outside the U.S.</a:t>
            </a:r>
          </a:p>
          <a:p>
            <a:r>
              <a:rPr lang="en-US" altLang="en-US"/>
              <a:t>Examples in book p. 378</a:t>
            </a:r>
          </a:p>
          <a:p>
            <a:endParaRPr lang="en-US" altLang="en-US"/>
          </a:p>
          <a:p>
            <a:r>
              <a:rPr lang="en-US" altLang="en-US"/>
              <a:t>Some famous instances of language barriers have turned out to be “urban legends”</a:t>
            </a:r>
          </a:p>
          <a:p>
            <a:r>
              <a:rPr lang="en-US" altLang="en-US"/>
              <a:t>Chevy Nova</a:t>
            </a:r>
          </a:p>
          <a:p>
            <a:r>
              <a:rPr lang="en-US" altLang="en-US"/>
              <a:t>Other examples (see web articles in file)</a:t>
            </a:r>
          </a:p>
          <a:p>
            <a:endParaRPr lang="en-US" altLang="en-US"/>
          </a:p>
          <a:p>
            <a:r>
              <a:rPr lang="en-US" altLang="en-US"/>
              <a:t>Sometimes cultural differences can raise serious problems:</a:t>
            </a:r>
          </a:p>
          <a:p>
            <a:r>
              <a:rPr lang="en-US" altLang="en-US"/>
              <a:t>Nestle/infant formula--not considering quality of water and mothers’ dilution of product due to low incomes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407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BCEFC3-5327-E9D1-2687-49704FF61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20157-D90C-904E-B5FB-06386D557FD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FA117718-F8C0-88A9-86FC-EB9EEA39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F29219EE-56B6-58EB-1CCF-DCB3B11C4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Again, these are explained well in text and will not cover in detail</a:t>
            </a:r>
          </a:p>
          <a:p>
            <a:endParaRPr lang="en-US" altLang="en-US"/>
          </a:p>
          <a:p>
            <a:r>
              <a:rPr lang="en-US" altLang="en-US"/>
              <a:t>Focus on #4: Tradition barriers </a:t>
            </a:r>
          </a:p>
          <a:p>
            <a:r>
              <a:rPr lang="en-US" altLang="en-US"/>
              <a:t>Language and cultural norms sometimes get in the way of adoption outside the U.S.</a:t>
            </a:r>
          </a:p>
          <a:p>
            <a:r>
              <a:rPr lang="en-US" altLang="en-US"/>
              <a:t>Examples in book p. 378</a:t>
            </a:r>
          </a:p>
          <a:p>
            <a:endParaRPr lang="en-US" altLang="en-US"/>
          </a:p>
          <a:p>
            <a:r>
              <a:rPr lang="en-US" altLang="en-US"/>
              <a:t>Some famous instances of language barriers have turned out to be “urban legends”</a:t>
            </a:r>
          </a:p>
          <a:p>
            <a:r>
              <a:rPr lang="en-US" altLang="en-US"/>
              <a:t>Chevy Nova</a:t>
            </a:r>
          </a:p>
          <a:p>
            <a:r>
              <a:rPr lang="en-US" altLang="en-US"/>
              <a:t>Other examples (see web articles in file)</a:t>
            </a:r>
          </a:p>
          <a:p>
            <a:endParaRPr lang="en-US" altLang="en-US"/>
          </a:p>
          <a:p>
            <a:r>
              <a:rPr lang="en-US" altLang="en-US"/>
              <a:t>Sometimes cultural differences can raise serious problems:</a:t>
            </a:r>
          </a:p>
          <a:p>
            <a:r>
              <a:rPr lang="en-US" altLang="en-US"/>
              <a:t>Nestle/infant formula--not considering quality of water and mothers’ dilution of product due to low incomes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58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6D7DC1-A2EB-D17D-6E13-54817F5F53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D0557-BE2E-C841-82E9-04FCBDDB0D4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B42F5934-C554-8C47-AC81-98C25DB973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2070B713-9D5E-06A6-F427-8A4EDB6D3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Derived from the Latin for “spread out”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D982E4-F1C3-77B2-BE80-D20427557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6D26D-D2AF-544F-BE1E-1B33DFA2AC2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BD94459B-2A6B-4607-84D6-63D8AA1D4F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FBFD238-6552-05F1-9A4F-C260B0B62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Examples?</a:t>
            </a:r>
          </a:p>
          <a:p>
            <a:r>
              <a:rPr lang="en-US" altLang="en-US"/>
              <a:t>Laser eye surgery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D982E4-F1C3-77B2-BE80-D20427557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6D26D-D2AF-544F-BE1E-1B33DFA2AC2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BD94459B-2A6B-4607-84D6-63D8AA1D4F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FBFD238-6552-05F1-9A4F-C260B0B62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Examples?</a:t>
            </a:r>
          </a:p>
          <a:p>
            <a:r>
              <a:rPr lang="en-US" altLang="en-US"/>
              <a:t>Laser eye surgery</a:t>
            </a:r>
          </a:p>
        </p:txBody>
      </p:sp>
    </p:spTree>
    <p:extLst>
      <p:ext uri="{BB962C8B-B14F-4D97-AF65-F5344CB8AC3E}">
        <p14:creationId xmlns:p14="http://schemas.microsoft.com/office/powerpoint/2010/main" val="232315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D982E4-F1C3-77B2-BE80-D20427557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6D26D-D2AF-544F-BE1E-1B33DFA2AC2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BD94459B-2A6B-4607-84D6-63D8AA1D4F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FBFD238-6552-05F1-9A4F-C260B0B62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Examples?</a:t>
            </a:r>
          </a:p>
          <a:p>
            <a:r>
              <a:rPr lang="en-US" altLang="en-US"/>
              <a:t>Laser eye surgery</a:t>
            </a:r>
          </a:p>
        </p:txBody>
      </p:sp>
    </p:spTree>
    <p:extLst>
      <p:ext uri="{BB962C8B-B14F-4D97-AF65-F5344CB8AC3E}">
        <p14:creationId xmlns:p14="http://schemas.microsoft.com/office/powerpoint/2010/main" val="2797630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EFBD5C-48E2-EBE7-1759-E5705DAC7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0A117-BDAD-3C41-8CA6-047242BFB85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0FE280FC-B23E-6F70-F8E4-4388F7EDF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52008651-F9F1-E7F9-3D06-CA542411B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Graphically, adopter categories looks something like this</a:t>
            </a:r>
          </a:p>
          <a:p>
            <a:endParaRPr lang="en-US" altLang="en-US"/>
          </a:p>
          <a:p>
            <a:r>
              <a:rPr lang="en-US" altLang="en-US"/>
              <a:t>“Average consumer” is right in the middle</a:t>
            </a:r>
          </a:p>
        </p:txBody>
      </p:sp>
    </p:spTree>
    <p:extLst>
      <p:ext uri="{BB962C8B-B14F-4D97-AF65-F5344CB8AC3E}">
        <p14:creationId xmlns:p14="http://schemas.microsoft.com/office/powerpoint/2010/main" val="3224753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506DE4-4351-A317-70C3-CF6762DC02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07870-71DC-874F-85ED-AC3D90DB062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3A2FABEF-E393-251B-5776-B35F347FBA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FAED2EA-73BB-596A-7D41-D7DDEE5060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The second element in the diffusion process is the…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Examples?</a:t>
            </a:r>
          </a:p>
          <a:p>
            <a:pPr lvl="1"/>
            <a:r>
              <a:rPr lang="en-US" altLang="en-US"/>
              <a:t>Company web sites ask consumers if they want to receive e-mails, etc. about new products</a:t>
            </a:r>
          </a:p>
          <a:p>
            <a:pPr lvl="1"/>
            <a:r>
              <a:rPr lang="en-US" altLang="en-US"/>
              <a:t>Companies use floppy disks or CD-ROMS to promote products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8A2A11-0A78-93E2-B35A-BCAF2FB867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6A6C0-AEF4-2B49-BFC8-8768A4268E3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E4AE5D86-557C-B610-0B05-F99839D5D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2E9C0FAE-4CE9-53BF-7E8F-5AFF06A87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Time is the final element in the diffusion process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35838D-7AB6-E7EF-96BF-88885A9A00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2DDA2-D361-E14D-A0EE-DF46EFE3C91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E210D29C-571E-E24A-02A7-E0E91BAD9B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CB599021-F221-D488-4284-B43DB46FE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third time-related factor is…</a:t>
            </a:r>
          </a:p>
          <a:p>
            <a:endParaRPr lang="en-US" altLang="en-US"/>
          </a:p>
          <a:p>
            <a:r>
              <a:rPr lang="en-US" altLang="en-US"/>
              <a:t>What is it?</a:t>
            </a:r>
          </a:p>
          <a:p>
            <a:endParaRPr lang="en-US" altLang="en-US"/>
          </a:p>
          <a:p>
            <a:r>
              <a:rPr lang="en-US" altLang="en-US"/>
              <a:t>E.g., it took 12 years longer for black and white tvs to reach the same level of “penetration” in Europe and Japan as in US; </a:t>
            </a:r>
          </a:p>
          <a:p>
            <a:r>
              <a:rPr lang="en-US" altLang="en-US"/>
              <a:t>for color TVs, 5 years in Japan and slightly longer in Europe; </a:t>
            </a:r>
          </a:p>
          <a:p>
            <a:r>
              <a:rPr lang="en-US" altLang="en-US"/>
              <a:t>for VCR’s, 3-4 years (with the US lagging); </a:t>
            </a:r>
          </a:p>
          <a:p>
            <a:r>
              <a:rPr lang="en-US" altLang="en-US"/>
              <a:t>for CD players, about 3 years.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EB5290C-B612-C64C-B453-2B723EC2A1C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00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A23C-D66F-2947-A3BD-A041CAED28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18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33E35-F4DC-7E49-9329-D6306E04417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559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DFEF7-2776-4B5D-74A9-943934A9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F2068-E7AF-8B2E-B3E6-84C20498A69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1FC067D3-9EBB-437B-47D5-2FC49AE8E7D5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08CD8-8FB0-BEA9-BEEA-0E23418926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C630D-2852-9950-75BD-AA1896B5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68021-9229-8ED5-C4DB-26E067A0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182DA7B-5E2A-344F-8D2C-8EDA80C4B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95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0D2B-5BD2-7E4D-851B-F5EFBA7FEF3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68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4157-ADD0-7846-A23C-EB331FE99EA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4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6A11-F38F-A84C-8E83-681436F8A48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91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4A09-F772-174F-89AC-7E428633DF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79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845B4-E940-BF4C-ABAE-99231E0354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13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07FA-5C1B-DD4C-9662-5E7371CA9D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41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7711-C495-504A-A64C-85DD4D517F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98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2FB44-A730-8F43-9057-2894B89DC03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99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D25170-EF36-424D-B035-3DA06840E0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7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0FB61B9D-1D75-5740-F5A4-E20F2C7DAD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Diffusion of Innovations</a:t>
            </a:r>
            <a:br>
              <a:rPr lang="en-US" altLang="en-US" dirty="0"/>
            </a:br>
            <a:r>
              <a:rPr lang="en-US" altLang="en-US" dirty="0"/>
              <a:t>	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6DE4BE98-9E07-04B6-A1E9-40B71FF981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9475" y="2400300"/>
            <a:ext cx="7696200" cy="723900"/>
          </a:xfrm>
        </p:spPr>
        <p:txBody>
          <a:bodyPr/>
          <a:lstStyle/>
          <a:p>
            <a:r>
              <a:rPr lang="en-US" altLang="en-US" dirty="0"/>
              <a:t>Everett Rogers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474D857A-9B22-8D0A-14D3-C59AF528A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Variables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83C7F442-F93E-2E92-E446-05FF5F2887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i="1" dirty="0"/>
              <a:t>Speed</a:t>
            </a:r>
            <a:r>
              <a:rPr lang="en-US" altLang="en-US" sz="2800" dirty="0"/>
              <a:t> with which an innovation spreads depends in great part on communication</a:t>
            </a:r>
          </a:p>
          <a:p>
            <a:r>
              <a:rPr lang="en-US" altLang="en-US" sz="2800" dirty="0"/>
              <a:t>Social system</a:t>
            </a:r>
          </a:p>
          <a:p>
            <a:r>
              <a:rPr lang="en-US" altLang="en-US" sz="2800" i="1" dirty="0"/>
              <a:t>Physical, social or cultural environment</a:t>
            </a:r>
            <a:r>
              <a:rPr lang="en-US" altLang="en-US" sz="2800" dirty="0"/>
              <a:t> to which people belong</a:t>
            </a:r>
          </a:p>
          <a:p>
            <a:r>
              <a:rPr lang="en-US" altLang="en-US" sz="2800" i="1" dirty="0"/>
              <a:t>Values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norm</a:t>
            </a:r>
            <a:r>
              <a:rPr lang="en-US" altLang="en-US" sz="2800" dirty="0"/>
              <a:t>s of a social system will influence acceptance or rejection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1F096EC1-C862-B635-C005-68FD42438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Variables: Time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DB96DC9D-3BBA-940B-B47D-F2E7E086AA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329137"/>
            <a:ext cx="657134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Time relates to diffusion in three ways: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Amount of time to experiment or adopt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Adopter categories (the bell curve)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Rate of adoption within the social group (or organization)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50C7BC6B-A41E-B95D-343B-89C817127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6328" y="1098087"/>
            <a:ext cx="6571343" cy="587134"/>
          </a:xfrm>
        </p:spPr>
        <p:txBody>
          <a:bodyPr/>
          <a:lstStyle/>
          <a:p>
            <a:r>
              <a:rPr lang="en-US" altLang="en-US" dirty="0"/>
              <a:t>Rate of adoption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24E496F1-E1A1-5F13-F19D-A3162E7648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3491" y="2015733"/>
            <a:ext cx="7548109" cy="3450613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How long it takes a new idea to be adopted by members of a social system</a:t>
            </a:r>
          </a:p>
          <a:p>
            <a:r>
              <a:rPr lang="en-US" altLang="en-US" sz="2400" dirty="0"/>
              <a:t>Rate of adoption generally is becoming </a:t>
            </a:r>
            <a:r>
              <a:rPr lang="en-US" altLang="en-US" sz="2400" i="1" dirty="0"/>
              <a:t>faster</a:t>
            </a:r>
          </a:p>
          <a:p>
            <a:r>
              <a:rPr lang="en-US" altLang="en-US" sz="2400" dirty="0"/>
              <a:t>Diffusion of products </a:t>
            </a:r>
            <a:r>
              <a:rPr lang="en-US" altLang="en-US" sz="2400" i="1" dirty="0"/>
              <a:t>worldwide</a:t>
            </a:r>
            <a:r>
              <a:rPr lang="en-US" altLang="en-US" sz="2400" dirty="0"/>
              <a:t> is becoming more rapid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ED78D4CC-4E8D-50C4-BB01-1216FAA05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Opinion leaders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74ECE52F-E8A1-0108-105F-CC4864255F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2" y="2133600"/>
            <a:ext cx="8229600" cy="4835525"/>
          </a:xfrm>
        </p:spPr>
        <p:txBody>
          <a:bodyPr/>
          <a:lstStyle/>
          <a:p>
            <a:r>
              <a:rPr lang="en-US" altLang="en-US" dirty="0"/>
              <a:t>Opinion leaders are most likely to be found among the </a:t>
            </a:r>
            <a:r>
              <a:rPr lang="en-US" altLang="en-US" i="1" dirty="0"/>
              <a:t>early adopters</a:t>
            </a:r>
            <a:r>
              <a:rPr lang="en-US" altLang="en-US" dirty="0"/>
              <a:t> category</a:t>
            </a:r>
          </a:p>
          <a:p>
            <a:r>
              <a:rPr lang="en-US" altLang="en-US" dirty="0"/>
              <a:t>Opinion leadership is the process by which one person--the opinion leader--</a:t>
            </a:r>
            <a:r>
              <a:rPr lang="en-US" altLang="en-US" i="1" dirty="0"/>
              <a:t>informally </a:t>
            </a:r>
            <a:r>
              <a:rPr lang="en-US" altLang="en-US" dirty="0"/>
              <a:t>influences the actions or attitudes of others</a:t>
            </a:r>
          </a:p>
          <a:p>
            <a:r>
              <a:rPr lang="en-US" altLang="en-US" dirty="0"/>
              <a:t>The key characteristic is that it takes place between two </a:t>
            </a:r>
            <a:r>
              <a:rPr lang="en-US" altLang="en-US" i="1" dirty="0"/>
              <a:t>individuals</a:t>
            </a:r>
            <a:r>
              <a:rPr lang="en-US" altLang="en-US" dirty="0"/>
              <a:t>, neither of whom represents a commercial selling source and is thus considered more reliable</a:t>
            </a:r>
          </a:p>
          <a:p>
            <a:endParaRPr lang="en-US" altLang="en-US" dirty="0"/>
          </a:p>
          <a:p>
            <a:endParaRPr lang="en-US" alt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C8CBDFD-F19A-C554-979D-9C28CB898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S-Shaped Diffusion Curve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168B06-2B66-E5B8-1B6A-90E3E5FC023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diagram of a adoption graph&#10;&#10;Description automatically generated with medium confidence">
            <a:extLst>
              <a:ext uri="{FF2B5EF4-FFF2-40B4-BE49-F238E27FC236}">
                <a16:creationId xmlns:a16="http://schemas.microsoft.com/office/drawing/2014/main" id="{86E901D1-D944-1A8F-2436-0FF0256A5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68" y="990600"/>
            <a:ext cx="8761663" cy="44196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87F20ED2-FA8E-FC2A-B554-ABDB6E434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6328" y="1143000"/>
            <a:ext cx="6571343" cy="1049235"/>
          </a:xfrm>
        </p:spPr>
        <p:txBody>
          <a:bodyPr/>
          <a:lstStyle/>
          <a:p>
            <a:r>
              <a:rPr lang="en-US" altLang="en-US" dirty="0"/>
              <a:t>The adoption process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FD18B5D-D8DB-F4E5-C6D7-52B2F5F162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86328" y="1858671"/>
            <a:ext cx="7019472" cy="385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sz="2800" dirty="0"/>
              <a:t>Series of stages the decision-maker moves through in arriving at a decision to adopt or reject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Knowledge/awareness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Persuasion/interest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Decision/evaluation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Implementation/trial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Confirmation/adoption (rejection)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EB939ECC-07FA-DC79-5280-CC9298A57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6328" y="929627"/>
            <a:ext cx="6571343" cy="1049235"/>
          </a:xfrm>
        </p:spPr>
        <p:txBody>
          <a:bodyPr/>
          <a:lstStyle/>
          <a:p>
            <a:r>
              <a:rPr lang="en-US" altLang="en-US" dirty="0"/>
              <a:t>Resistance to adoption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18AA92CA-8C1D-D1EA-A80C-E0DC4F2741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en-US" sz="2800" dirty="0"/>
              <a:t>Researchers have identified five types of barriers that may result in failure to adopt an innovation: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Value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Ease of usage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Risk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Tradition and habit or routine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800" dirty="0"/>
              <a:t>Image </a:t>
            </a:r>
          </a:p>
          <a:p>
            <a:pPr marL="839788" lvl="1" indent="-495300">
              <a:buFont typeface="Wingdings" pitchFamily="2" charset="2"/>
              <a:buAutoNum type="arabi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EB939ECC-07FA-DC79-5280-CC9298A57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8686800" cy="1139825"/>
          </a:xfrm>
        </p:spPr>
        <p:txBody>
          <a:bodyPr/>
          <a:lstStyle/>
          <a:p>
            <a:r>
              <a:rPr lang="en-US" altLang="en-US" dirty="0"/>
              <a:t>STOP AIDS campaign’s success: Why?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18AA92CA-8C1D-D1EA-A80C-E0DC4F2741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991600" cy="5257800"/>
          </a:xfrm>
        </p:spPr>
        <p:txBody>
          <a:bodyPr>
            <a:normAutofit/>
          </a:bodyPr>
          <a:lstStyle/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300" dirty="0"/>
              <a:t>Highly targeted to a specific population of high-risk individuals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300" dirty="0"/>
              <a:t>Founded and implemented by respected leaders of the target community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300" dirty="0"/>
              <a:t>Depended on mainly volunteer leaders, keeping costs low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altLang="en-US" sz="2300" dirty="0"/>
              <a:t>Intervention based on two theories of behavior change communication: </a:t>
            </a:r>
          </a:p>
          <a:p>
            <a:pPr marL="1192213" lvl="2" indent="-495300">
              <a:buFont typeface="Wingdings" pitchFamily="2" charset="2"/>
              <a:buAutoNum type="arabicPeriod"/>
            </a:pPr>
            <a:r>
              <a:rPr lang="en-US" altLang="en-US" sz="2300" dirty="0"/>
              <a:t>Lewin’s theory of small-group communication and individual commitment</a:t>
            </a:r>
          </a:p>
          <a:p>
            <a:pPr marL="1192213" lvl="2" indent="-495300">
              <a:buFont typeface="Wingdings" pitchFamily="2" charset="2"/>
              <a:buAutoNum type="arabicPeriod"/>
            </a:pPr>
            <a:r>
              <a:rPr lang="en-US" altLang="en-US" sz="2300" dirty="0"/>
              <a:t>Rogers’s diffusion of innovation theory</a:t>
            </a:r>
          </a:p>
        </p:txBody>
      </p:sp>
    </p:spTree>
    <p:extLst>
      <p:ext uri="{BB962C8B-B14F-4D97-AF65-F5344CB8AC3E}">
        <p14:creationId xmlns:p14="http://schemas.microsoft.com/office/powerpoint/2010/main" val="5041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EB939ECC-07FA-DC79-5280-CC9298A57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8686800" cy="1139825"/>
          </a:xfrm>
        </p:spPr>
        <p:txBody>
          <a:bodyPr/>
          <a:lstStyle/>
          <a:p>
            <a:r>
              <a:rPr lang="en-US" altLang="en-US" dirty="0"/>
              <a:t>COVID-19 vaccines?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18AA92CA-8C1D-D1EA-A80C-E0DC4F2741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8229600" cy="4114800"/>
          </a:xfrm>
        </p:spPr>
        <p:txBody>
          <a:bodyPr/>
          <a:lstStyle/>
          <a:p>
            <a:pPr marL="344488" lvl="1" indent="0">
              <a:buNone/>
            </a:pPr>
            <a:r>
              <a:rPr lang="en-US" altLang="en-US" sz="2800" dirty="0"/>
              <a:t>Didn’t go as planned or predicted. What’s changed since the STOP AIDS campaign, or what is causally different in the two health efforts? </a:t>
            </a:r>
          </a:p>
          <a:p>
            <a:pPr marL="801688" lvl="1" indent="-457200"/>
            <a:r>
              <a:rPr lang="en-US" altLang="en-US" sz="2800" dirty="0"/>
              <a:t>“Target” audiences</a:t>
            </a:r>
          </a:p>
          <a:p>
            <a:pPr marL="801688" lvl="1" indent="-457200"/>
            <a:r>
              <a:rPr lang="en-US" altLang="en-US" sz="2800" dirty="0"/>
              <a:t>Science no longer accepted prima facie</a:t>
            </a:r>
          </a:p>
          <a:p>
            <a:pPr marL="801688" lvl="1" indent="-457200"/>
            <a:r>
              <a:rPr lang="en-US" altLang="en-US" sz="2800" dirty="0"/>
              <a:t>Counterposed with ”liberty”</a:t>
            </a:r>
          </a:p>
          <a:p>
            <a:pPr marL="344488" lvl="1" indent="0">
              <a:buNone/>
            </a:pPr>
            <a:r>
              <a:rPr lang="en-US" altLang="en-US" sz="2800" dirty="0"/>
              <a:t>But, does the diffusion theory still hold?</a:t>
            </a:r>
          </a:p>
          <a:p>
            <a:pPr marL="344488" lvl="1" indent="0">
              <a:buNone/>
            </a:pPr>
            <a:endParaRPr lang="en-US" altLang="en-US" sz="2800" dirty="0"/>
          </a:p>
          <a:p>
            <a:pPr marL="344488" lvl="1" indent="0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36169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>
            <a:extLst>
              <a:ext uri="{FF2B5EF4-FFF2-40B4-BE49-F238E27FC236}">
                <a16:creationId xmlns:a16="http://schemas.microsoft.com/office/drawing/2014/main" id="{2D53E526-D5D5-D2DD-1B80-E545695FC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638175"/>
            <a:ext cx="812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 b="1" dirty="0"/>
              <a:t>The Stages in the Adoption Process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D3A5BC9D-98D5-13D3-1F1A-9376D204C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295400"/>
            <a:ext cx="1244600" cy="854075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50000">
                <a:srgbClr val="FF99CC">
                  <a:gamma/>
                  <a:tint val="20000"/>
                  <a:invGamma/>
                </a:srgbClr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altLang="en-US" b="1" dirty="0">
                <a:latin typeface="Times New Roman" panose="02020603050405020304" pitchFamily="18" charset="0"/>
              </a:rPr>
              <a:t>NAME OF STAGE</a:t>
            </a:r>
          </a:p>
        </p:txBody>
      </p:sp>
      <p:sp>
        <p:nvSpPr>
          <p:cNvPr id="146436" name="Rectangle 4">
            <a:extLst>
              <a:ext uri="{FF2B5EF4-FFF2-40B4-BE49-F238E27FC236}">
                <a16:creationId xmlns:a16="http://schemas.microsoft.com/office/drawing/2014/main" id="{970384B7-F417-2D66-0E06-22D138F6A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1295400"/>
            <a:ext cx="2489200" cy="854075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50000">
                <a:srgbClr val="FF99CC">
                  <a:gamma/>
                  <a:tint val="20000"/>
                  <a:invGamma/>
                </a:srgbClr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0" hangingPunct="0"/>
            <a:r>
              <a:rPr lang="en-US" altLang="en-US" b="1">
                <a:latin typeface="Times New Roman" panose="02020603050405020304" pitchFamily="18" charset="0"/>
              </a:rPr>
              <a:t>WHAT HAPPENS DURING THIS STAGE</a:t>
            </a:r>
          </a:p>
        </p:txBody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id="{8ABBE9A3-5FE2-FEDB-AC50-D85E4B245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1295400"/>
            <a:ext cx="4076700" cy="854075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50000">
                <a:srgbClr val="FF99CC">
                  <a:gamma/>
                  <a:tint val="20000"/>
                  <a:invGamma/>
                </a:srgbClr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eaLnBrk="0" hangingPunct="0"/>
            <a:r>
              <a:rPr lang="en-US" altLang="en-US" b="1">
                <a:latin typeface="Times New Roman" panose="02020603050405020304" pitchFamily="18" charset="0"/>
              </a:rPr>
              <a:t>EXAMPLE</a:t>
            </a:r>
          </a:p>
        </p:txBody>
      </p:sp>
      <p:sp>
        <p:nvSpPr>
          <p:cNvPr id="146438" name="Rectangle 6">
            <a:extLst>
              <a:ext uri="{FF2B5EF4-FFF2-40B4-BE49-F238E27FC236}">
                <a16:creationId xmlns:a16="http://schemas.microsoft.com/office/drawing/2014/main" id="{AF07D62D-63D3-B701-04DB-719EC1AB7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149475"/>
            <a:ext cx="1244600" cy="898525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Awareness</a:t>
            </a:r>
          </a:p>
        </p:txBody>
      </p:sp>
      <p:sp>
        <p:nvSpPr>
          <p:cNvPr id="146439" name="Rectangle 7">
            <a:extLst>
              <a:ext uri="{FF2B5EF4-FFF2-40B4-BE49-F238E27FC236}">
                <a16:creationId xmlns:a16="http://schemas.microsoft.com/office/drawing/2014/main" id="{EF5D8A29-D446-5924-6FD2-138F9BDA0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2149475"/>
            <a:ext cx="2489200" cy="898525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Individual is exposed to the idea.</a:t>
            </a:r>
          </a:p>
        </p:txBody>
      </p:sp>
      <p:sp>
        <p:nvSpPr>
          <p:cNvPr id="146440" name="Rectangle 8">
            <a:extLst>
              <a:ext uri="{FF2B5EF4-FFF2-40B4-BE49-F238E27FC236}">
                <a16:creationId xmlns:a16="http://schemas.microsoft.com/office/drawing/2014/main" id="{414D0A66-0A2D-0A69-6849-762264F86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2149475"/>
            <a:ext cx="4076700" cy="898525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Darren sees an ad for a Apple smart glasses in his news feed.</a:t>
            </a:r>
          </a:p>
        </p:txBody>
      </p:sp>
      <p:sp>
        <p:nvSpPr>
          <p:cNvPr id="146441" name="Rectangle 9">
            <a:extLst>
              <a:ext uri="{FF2B5EF4-FFF2-40B4-BE49-F238E27FC236}">
                <a16:creationId xmlns:a16="http://schemas.microsoft.com/office/drawing/2014/main" id="{A51E0381-AA7E-92C7-7871-4CAED807F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3048000"/>
            <a:ext cx="1244600" cy="11557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Interest</a:t>
            </a:r>
          </a:p>
        </p:txBody>
      </p:sp>
      <p:sp>
        <p:nvSpPr>
          <p:cNvPr id="146442" name="Rectangle 10">
            <a:extLst>
              <a:ext uri="{FF2B5EF4-FFF2-40B4-BE49-F238E27FC236}">
                <a16:creationId xmlns:a16="http://schemas.microsoft.com/office/drawing/2014/main" id="{214F9765-190A-B663-8265-4E7A8F7D5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3048000"/>
            <a:ext cx="2489200" cy="11557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Individual is interested in the idea and searches for additional information.</a:t>
            </a:r>
          </a:p>
        </p:txBody>
      </p:sp>
      <p:sp>
        <p:nvSpPr>
          <p:cNvPr id="146443" name="Rectangle 11">
            <a:extLst>
              <a:ext uri="{FF2B5EF4-FFF2-40B4-BE49-F238E27FC236}">
                <a16:creationId xmlns:a16="http://schemas.microsoft.com/office/drawing/2014/main" id="{552813C5-AB63-EE96-893A-BF4E6A7E4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048000"/>
            <a:ext cx="4076700" cy="11557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Darren reads about the glasses on the Apple website, then goes to an Apple store in Atlanta to see them and try them out. </a:t>
            </a:r>
          </a:p>
        </p:txBody>
      </p:sp>
      <p:sp>
        <p:nvSpPr>
          <p:cNvPr id="146444" name="Rectangle 12">
            <a:extLst>
              <a:ext uri="{FF2B5EF4-FFF2-40B4-BE49-F238E27FC236}">
                <a16:creationId xmlns:a16="http://schemas.microsoft.com/office/drawing/2014/main" id="{B6702B77-056B-9BBD-BA77-85D22D4A9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203700"/>
            <a:ext cx="1244600" cy="17399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Evaluation</a:t>
            </a:r>
          </a:p>
        </p:txBody>
      </p:sp>
      <p:sp>
        <p:nvSpPr>
          <p:cNvPr id="146445" name="Rectangle 13">
            <a:extLst>
              <a:ext uri="{FF2B5EF4-FFF2-40B4-BE49-F238E27FC236}">
                <a16:creationId xmlns:a16="http://schemas.microsoft.com/office/drawing/2014/main" id="{6A277CBE-B631-2373-27BF-B8E26C520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4203700"/>
            <a:ext cx="2489200" cy="17399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Individual decides whether or not the idea is worthy, whether it satisfies some need or want.</a:t>
            </a:r>
          </a:p>
        </p:txBody>
      </p:sp>
      <p:sp>
        <p:nvSpPr>
          <p:cNvPr id="146446" name="Rectangle 14">
            <a:extLst>
              <a:ext uri="{FF2B5EF4-FFF2-40B4-BE49-F238E27FC236}">
                <a16:creationId xmlns:a16="http://schemas.microsoft.com/office/drawing/2014/main" id="{7E0A08EC-3DF8-E1A3-33F1-601862F3F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4203700"/>
            <a:ext cx="4076700" cy="17399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After talking with a knowledgeable friend, Darren decides that it’s worth at least trying the glasses out, for using them on some trial basis.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1040BFD2-DE7E-29D6-0F4C-6E0B745A2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Diffusion of Innovations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8876CF6-431D-311B-96C1-2651F7F49A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US" altLang="en-US" sz="2500" dirty="0"/>
              <a:t>Research on acceptance of innovation (technology, concepts and ideas, practices, objects)</a:t>
            </a:r>
            <a:br>
              <a:rPr lang="en-US" altLang="en-US" sz="2500" dirty="0"/>
            </a:br>
            <a:endParaRPr lang="en-US" altLang="en-US" sz="2500" dirty="0"/>
          </a:p>
          <a:p>
            <a:pPr marL="571500" indent="-571500">
              <a:lnSpc>
                <a:spcPct val="90000"/>
              </a:lnSpc>
            </a:pPr>
            <a:r>
              <a:rPr lang="en-US" altLang="en-US" sz="2500" dirty="0"/>
              <a:t>Two closely related processes:</a:t>
            </a:r>
          </a:p>
          <a:p>
            <a:pPr marL="898525" lvl="1" indent="-571500">
              <a:lnSpc>
                <a:spcPct val="90000"/>
              </a:lnSpc>
            </a:pPr>
            <a:r>
              <a:rPr lang="en-US" altLang="en-US" sz="2500" b="1" dirty="0"/>
              <a:t>Diffusion</a:t>
            </a:r>
            <a:r>
              <a:rPr lang="en-US" altLang="en-US" sz="2500" dirty="0"/>
              <a:t>: a </a:t>
            </a:r>
            <a:r>
              <a:rPr lang="en-US" altLang="en-US" sz="2500" i="1" dirty="0"/>
              <a:t>macro</a:t>
            </a:r>
            <a:r>
              <a:rPr lang="en-US" altLang="en-US" sz="2500" dirty="0"/>
              <a:t> process concerned with the spread of an innovation from its source to the public</a:t>
            </a:r>
          </a:p>
          <a:p>
            <a:pPr marL="898525" lvl="1" indent="-571500">
              <a:lnSpc>
                <a:spcPct val="90000"/>
              </a:lnSpc>
            </a:pPr>
            <a:r>
              <a:rPr lang="en-US" altLang="en-US" sz="2500" b="1" dirty="0"/>
              <a:t>Adoption</a:t>
            </a:r>
            <a:r>
              <a:rPr lang="en-US" altLang="en-US" sz="2500" dirty="0"/>
              <a:t>: the </a:t>
            </a:r>
            <a:r>
              <a:rPr lang="en-US" altLang="en-US" sz="2500" i="1" dirty="0"/>
              <a:t>micro</a:t>
            </a:r>
            <a:r>
              <a:rPr lang="en-US" altLang="en-US" sz="2500" dirty="0"/>
              <a:t> process concerned with the stages the user or adopter goes through in deciding to accept or reject a new product, service, or technology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Char char="q"/>
            </a:pP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>
            <a:extLst>
              <a:ext uri="{FF2B5EF4-FFF2-40B4-BE49-F238E27FC236}">
                <a16:creationId xmlns:a16="http://schemas.microsoft.com/office/drawing/2014/main" id="{BF7119F2-D887-AC0D-3D78-553EEB0D3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638175"/>
            <a:ext cx="812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 b="1" dirty="0"/>
              <a:t>The Stages in the Adoption Process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437BCB5B-5389-F5D2-80F3-1F1F6BE15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2670175"/>
            <a:ext cx="1244600" cy="121602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Trial</a:t>
            </a:r>
          </a:p>
        </p:txBody>
      </p:sp>
      <p:sp>
        <p:nvSpPr>
          <p:cNvPr id="148484" name="Rectangle 4">
            <a:extLst>
              <a:ext uri="{FF2B5EF4-FFF2-40B4-BE49-F238E27FC236}">
                <a16:creationId xmlns:a16="http://schemas.microsoft.com/office/drawing/2014/main" id="{2996BFCF-6ED1-BE93-4E1A-E2F8D8A10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0" y="2670175"/>
            <a:ext cx="2489200" cy="121602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Individual adopts the idea on a limited basis</a:t>
            </a:r>
          </a:p>
        </p:txBody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B2D215AC-6AFC-075E-3D89-574A6A809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2670175"/>
            <a:ext cx="4076700" cy="121602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Darren buys the glasses with a credit card after confirming that Apple offers a 14-day full refund policy.</a:t>
            </a:r>
          </a:p>
        </p:txBody>
      </p:sp>
      <p:sp>
        <p:nvSpPr>
          <p:cNvPr id="148486" name="Rectangle 6">
            <a:extLst>
              <a:ext uri="{FF2B5EF4-FFF2-40B4-BE49-F238E27FC236}">
                <a16:creationId xmlns:a16="http://schemas.microsoft.com/office/drawing/2014/main" id="{FBA7AC7A-DEF3-D059-B7FD-89669C6E6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3886200"/>
            <a:ext cx="1244600" cy="19812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Adoption (Rejection)</a:t>
            </a:r>
          </a:p>
        </p:txBody>
      </p:sp>
      <p:sp>
        <p:nvSpPr>
          <p:cNvPr id="148487" name="Rectangle 7">
            <a:extLst>
              <a:ext uri="{FF2B5EF4-FFF2-40B4-BE49-F238E27FC236}">
                <a16:creationId xmlns:a16="http://schemas.microsoft.com/office/drawing/2014/main" id="{781276E3-CEB4-F8F6-AF19-774A986B1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0" y="3886200"/>
            <a:ext cx="2489200" cy="19812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If trial is favorable, individual decides to use the glasses on a full, rather than a limited basis. If unfavorable, the individual rejects it.</a:t>
            </a:r>
          </a:p>
        </p:txBody>
      </p:sp>
      <p:sp>
        <p:nvSpPr>
          <p:cNvPr id="148488" name="Rectangle 8">
            <a:extLst>
              <a:ext uri="{FF2B5EF4-FFF2-40B4-BE49-F238E27FC236}">
                <a16:creationId xmlns:a16="http://schemas.microsoft.com/office/drawing/2014/main" id="{48AC5989-B095-923B-DA76-D838953AE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3886200"/>
            <a:ext cx="4076700" cy="19812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Darren finds that the glasses give him headaches, so he returns them to the Apple store. </a:t>
            </a:r>
          </a:p>
        </p:txBody>
      </p:sp>
      <p:sp>
        <p:nvSpPr>
          <p:cNvPr id="148489" name="Rectangle 9">
            <a:extLst>
              <a:ext uri="{FF2B5EF4-FFF2-40B4-BE49-F238E27FC236}">
                <a16:creationId xmlns:a16="http://schemas.microsoft.com/office/drawing/2014/main" id="{8CB337BC-217E-B15B-84E0-BF758F021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816100"/>
            <a:ext cx="1244600" cy="854075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50000">
                <a:srgbClr val="FF99CC">
                  <a:gamma/>
                  <a:tint val="20000"/>
                  <a:invGamma/>
                </a:srgbClr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en-US" altLang="en-US" b="1">
                <a:latin typeface="Times New Roman" panose="02020603050405020304" pitchFamily="18" charset="0"/>
              </a:rPr>
              <a:t>NAME OF STAGE</a:t>
            </a:r>
          </a:p>
        </p:txBody>
      </p:sp>
      <p:sp>
        <p:nvSpPr>
          <p:cNvPr id="148490" name="Rectangle 10">
            <a:extLst>
              <a:ext uri="{FF2B5EF4-FFF2-40B4-BE49-F238E27FC236}">
                <a16:creationId xmlns:a16="http://schemas.microsoft.com/office/drawing/2014/main" id="{EC8891D6-A3F5-E5C7-70E5-4DBBBC3D4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0" y="1816100"/>
            <a:ext cx="2489200" cy="854075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50000">
                <a:srgbClr val="FF99CC">
                  <a:gamma/>
                  <a:tint val="20000"/>
                  <a:invGamma/>
                </a:srgbClr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0" hangingPunct="0"/>
            <a:r>
              <a:rPr lang="en-US" altLang="en-US" b="1">
                <a:latin typeface="Times New Roman" panose="02020603050405020304" pitchFamily="18" charset="0"/>
              </a:rPr>
              <a:t>WHAT HAPPENS DURING THIS STAGE</a:t>
            </a:r>
          </a:p>
        </p:txBody>
      </p:sp>
      <p:sp>
        <p:nvSpPr>
          <p:cNvPr id="148491" name="Rectangle 11">
            <a:extLst>
              <a:ext uri="{FF2B5EF4-FFF2-40B4-BE49-F238E27FC236}">
                <a16:creationId xmlns:a16="http://schemas.microsoft.com/office/drawing/2014/main" id="{7A5A3E81-4D99-3F38-C099-50AA0F7E2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1816100"/>
            <a:ext cx="4076700" cy="854075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50000">
                <a:srgbClr val="FF99CC">
                  <a:gamma/>
                  <a:tint val="20000"/>
                  <a:invGamma/>
                </a:srgbClr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eaLnBrk="0" hangingPunct="0"/>
            <a:r>
              <a:rPr lang="en-US" altLang="en-US" b="1">
                <a:latin typeface="Times New Roman" panose="02020603050405020304" pitchFamily="18" charset="0"/>
              </a:rPr>
              <a:t>EXAMPLE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6272895-53A5-F07C-F40C-C78C5F2E6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9BD34930-F2A7-F219-CAE7-889C193DC8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86328" y="1219200"/>
            <a:ext cx="6571343" cy="3450613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Diffusion is . . .</a:t>
            </a:r>
          </a:p>
          <a:p>
            <a:pPr marL="344487" lvl="1" indent="0">
              <a:buNone/>
            </a:pPr>
            <a:r>
              <a:rPr lang="en-US" altLang="en-US" sz="2800" dirty="0"/>
              <a:t>. . . the process by which an innovation is communicated through certain channels over time among the members of a social system (Rogers, 2003).</a:t>
            </a:r>
          </a:p>
          <a:p>
            <a:pPr marL="344487" lvl="1" indent="0">
              <a:buNone/>
            </a:pPr>
            <a:r>
              <a:rPr lang="en-US" altLang="en-US" sz="2800" dirty="0"/>
              <a:t>. . . the mental process through which an individual passes from first knowledge of a new idea, to adoption, and confirmation of the innovation.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0CB3F35F-BB34-8EE6-CF83-2339A9BD9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1033" y="867036"/>
            <a:ext cx="7467600" cy="1049235"/>
          </a:xfrm>
        </p:spPr>
        <p:txBody>
          <a:bodyPr>
            <a:normAutofit fontScale="90000"/>
          </a:bodyPr>
          <a:lstStyle/>
          <a:p>
            <a:r>
              <a:rPr lang="en-US" altLang="en-US" sz="3100" dirty="0"/>
              <a:t>Four basic elements of the diffusion process: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283C808E-1A7D-A6D6-A46C-86DAA89627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250950" lvl="2" indent="-571500">
              <a:buFont typeface="Wingdings" pitchFamily="2" charset="2"/>
              <a:buAutoNum type="arabicPeriod"/>
            </a:pPr>
            <a:r>
              <a:rPr lang="en-US" altLang="en-US" sz="2800" dirty="0"/>
              <a:t>The innovation</a:t>
            </a:r>
          </a:p>
          <a:p>
            <a:pPr marL="1250950" lvl="2" indent="-571500">
              <a:buFont typeface="Wingdings" pitchFamily="2" charset="2"/>
              <a:buAutoNum type="arabicPeriod"/>
            </a:pPr>
            <a:r>
              <a:rPr lang="en-US" altLang="en-US" sz="2800" dirty="0"/>
              <a:t>The channel of communication</a:t>
            </a:r>
          </a:p>
          <a:p>
            <a:pPr marL="1250950" lvl="2" indent="-571500">
              <a:buFont typeface="Wingdings" pitchFamily="2" charset="2"/>
              <a:buAutoNum type="arabicPeriod"/>
            </a:pPr>
            <a:r>
              <a:rPr lang="en-US" altLang="en-US" sz="2800" dirty="0"/>
              <a:t>The social system</a:t>
            </a:r>
          </a:p>
          <a:p>
            <a:pPr marL="1250950" lvl="2" indent="-571500">
              <a:buFont typeface="Wingdings" pitchFamily="2" charset="2"/>
              <a:buAutoNum type="arabicPeriod"/>
            </a:pPr>
            <a:r>
              <a:rPr lang="en-US" altLang="en-US" sz="2800" b="1" dirty="0"/>
              <a:t>Time</a:t>
            </a:r>
          </a:p>
          <a:p>
            <a:pPr marL="571500" indent="-571500"/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6272895-53A5-F07C-F40C-C78C5F2E6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altLang="en-US" dirty="0"/>
              <a:t>EXAMPLES?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9BD34930-F2A7-F219-CAE7-889C193DC8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785377"/>
            <a:ext cx="8229600" cy="4979987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AI</a:t>
            </a:r>
          </a:p>
          <a:p>
            <a:r>
              <a:rPr lang="en-US" altLang="en-US" sz="2400" dirty="0"/>
              <a:t>Drones</a:t>
            </a:r>
          </a:p>
          <a:p>
            <a:r>
              <a:rPr lang="en-US" altLang="en-US" sz="2400" dirty="0"/>
              <a:t>World Wide Web</a:t>
            </a:r>
          </a:p>
          <a:p>
            <a:r>
              <a:rPr lang="en-US" altLang="en-US" sz="2400" dirty="0"/>
              <a:t>Email</a:t>
            </a:r>
          </a:p>
          <a:p>
            <a:r>
              <a:rPr lang="en-US" altLang="en-US" sz="2400" dirty="0"/>
              <a:t>Smartphones</a:t>
            </a:r>
          </a:p>
          <a:p>
            <a:r>
              <a:rPr lang="en-US" altLang="en-US" sz="2400" dirty="0"/>
              <a:t>Oculus (VR, AR</a:t>
            </a:r>
          </a:p>
          <a:p>
            <a:r>
              <a:rPr lang="en-US" altLang="en-US" sz="2400" dirty="0"/>
              <a:t>Hybrid corn seed</a:t>
            </a:r>
          </a:p>
          <a:p>
            <a:r>
              <a:rPr lang="en-US" altLang="en-US" sz="2400" dirty="0"/>
              <a:t>A better vaccine</a:t>
            </a:r>
          </a:p>
          <a:p>
            <a:r>
              <a:rPr lang="en-US" altLang="en-US" sz="2400" dirty="0"/>
              <a:t>The next ‘great’ social media platform</a:t>
            </a:r>
          </a:p>
        </p:txBody>
      </p:sp>
    </p:spTree>
    <p:extLst>
      <p:ext uri="{BB962C8B-B14F-4D97-AF65-F5344CB8AC3E}">
        <p14:creationId xmlns:p14="http://schemas.microsoft.com/office/powerpoint/2010/main" val="12013059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6272895-53A5-F07C-F40C-C78C5F2E6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altLang="en-US" dirty="0"/>
              <a:t>EXAMPLES?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9BD34930-F2A7-F219-CAE7-889C193DC8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39006"/>
            <a:ext cx="8229600" cy="4979987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How do you make these decisions? To experiment, to adopt, to reject?</a:t>
            </a:r>
          </a:p>
          <a:p>
            <a:r>
              <a:rPr lang="en-US" altLang="en-US" sz="2400" dirty="0"/>
              <a:t>Think about:</a:t>
            </a:r>
          </a:p>
          <a:p>
            <a:pPr lvl="1"/>
            <a:r>
              <a:rPr lang="en-US" altLang="en-US" sz="2400" dirty="0"/>
              <a:t>Your attitude(s)</a:t>
            </a:r>
          </a:p>
          <a:p>
            <a:pPr lvl="1"/>
            <a:r>
              <a:rPr lang="en-US" altLang="en-US" sz="2400" dirty="0"/>
              <a:t>Your process of decision-making</a:t>
            </a:r>
          </a:p>
          <a:p>
            <a:pPr lvl="2"/>
            <a:r>
              <a:rPr lang="en-US" altLang="en-US" sz="2400" dirty="0"/>
              <a:t>Interpersonal communication (opinion leaders, change agents?)</a:t>
            </a:r>
          </a:p>
          <a:p>
            <a:pPr lvl="2"/>
            <a:r>
              <a:rPr lang="en-US" altLang="en-US" sz="2400" dirty="0"/>
              <a:t>Mass media</a:t>
            </a:r>
          </a:p>
          <a:p>
            <a:pPr lvl="1"/>
            <a:r>
              <a:rPr lang="en-US" altLang="en-US" sz="2400" dirty="0"/>
              <a:t>Experimentation and implementation</a:t>
            </a:r>
          </a:p>
          <a:p>
            <a:pPr lvl="1"/>
            <a:r>
              <a:rPr lang="en-US" altLang="en-US" sz="2400" dirty="0"/>
              <a:t>Affordability (socio-economic) </a:t>
            </a:r>
          </a:p>
        </p:txBody>
      </p:sp>
    </p:spTree>
    <p:extLst>
      <p:ext uri="{BB962C8B-B14F-4D97-AF65-F5344CB8AC3E}">
        <p14:creationId xmlns:p14="http://schemas.microsoft.com/office/powerpoint/2010/main" val="361565522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>
            <a:extLst>
              <a:ext uri="{FF2B5EF4-FFF2-40B4-BE49-F238E27FC236}">
                <a16:creationId xmlns:a16="http://schemas.microsoft.com/office/drawing/2014/main" id="{BAEFCE39-EAAC-C6C5-912F-8C512AB87A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5300" y="869949"/>
            <a:ext cx="8229600" cy="11525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3600" dirty="0"/>
              <a:t>Time and the Adopter Categories</a:t>
            </a:r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33079975-A592-C761-D04F-480213E7E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87927"/>
            <a:ext cx="7332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/>
              <a:t>Adopter Categories Based on Innovativeness</a:t>
            </a:r>
          </a:p>
        </p:txBody>
      </p:sp>
      <p:grpSp>
        <p:nvGrpSpPr>
          <p:cNvPr id="77831" name="Group 7">
            <a:extLst>
              <a:ext uri="{FF2B5EF4-FFF2-40B4-BE49-F238E27FC236}">
                <a16:creationId xmlns:a16="http://schemas.microsoft.com/office/drawing/2014/main" id="{2F9AD57B-9910-8F65-A509-A17FDB95145B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2319339"/>
            <a:ext cx="8610600" cy="2516188"/>
            <a:chOff x="144" y="1680"/>
            <a:chExt cx="5424" cy="1585"/>
          </a:xfrm>
        </p:grpSpPr>
        <p:pic>
          <p:nvPicPr>
            <p:cNvPr id="77828" name="Picture 4">
              <a:extLst>
                <a:ext uri="{FF2B5EF4-FFF2-40B4-BE49-F238E27FC236}">
                  <a16:creationId xmlns:a16="http://schemas.microsoft.com/office/drawing/2014/main" id="{EC137A8D-D783-2170-055A-787FD2EBF3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680"/>
              <a:ext cx="5424" cy="1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830" name="Text Box 6">
              <a:extLst>
                <a:ext uri="{FF2B5EF4-FFF2-40B4-BE49-F238E27FC236}">
                  <a16:creationId xmlns:a16="http://schemas.microsoft.com/office/drawing/2014/main" id="{CFFDD81F-F07C-8227-A0B1-E06EC85FE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496"/>
              <a:ext cx="93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/>
                <a:t>Innovators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6676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4900826B-EE48-52EA-DD46-0A1AEB474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Literature Review: Diffusion theory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6BA2DCB1-A785-0B19-EE5A-D2D3932A49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6285" y="1981200"/>
            <a:ext cx="7336715" cy="4979987"/>
          </a:xfrm>
        </p:spPr>
        <p:txBody>
          <a:bodyPr/>
          <a:lstStyle/>
          <a:p>
            <a:r>
              <a:rPr lang="en-US" altLang="en-US" sz="2400" dirty="0"/>
              <a:t>Gabriel Tarde, </a:t>
            </a:r>
            <a:r>
              <a:rPr lang="en-US" altLang="en-US" sz="2400" i="1" dirty="0"/>
              <a:t>The Laws of Imitation </a:t>
            </a:r>
            <a:r>
              <a:rPr lang="en-US" altLang="en-US" sz="2400" dirty="0"/>
              <a:t>(1903)</a:t>
            </a:r>
          </a:p>
          <a:p>
            <a:r>
              <a:rPr lang="en-US" altLang="en-US" sz="2400" dirty="0"/>
              <a:t>Bruce Ryan and Neal C. Gross (corn seed)</a:t>
            </a:r>
          </a:p>
          <a:p>
            <a:r>
              <a:rPr lang="en-US" altLang="en-US" sz="2400" dirty="0"/>
              <a:t>Paul </a:t>
            </a:r>
            <a:r>
              <a:rPr lang="en-US" altLang="en-US" sz="2400" dirty="0" err="1"/>
              <a:t>Deutschmann</a:t>
            </a:r>
            <a:r>
              <a:rPr lang="en-US" altLang="en-US" sz="2400" dirty="0"/>
              <a:t> and Wayne Danielson (news events)</a:t>
            </a:r>
          </a:p>
          <a:p>
            <a:r>
              <a:rPr lang="en-US" altLang="en-US" sz="2400" dirty="0"/>
              <a:t>Everett Rogers 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Sociological research in 1930s: From qualitative to quantitative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675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4900826B-EE48-52EA-DD46-0A1AEB474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2" y="609600"/>
            <a:ext cx="6571343" cy="1049235"/>
          </a:xfrm>
        </p:spPr>
        <p:txBody>
          <a:bodyPr/>
          <a:lstStyle/>
          <a:p>
            <a:r>
              <a:rPr lang="en-US" altLang="en-US" dirty="0"/>
              <a:t>Literature Review: Diffusion theory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6BA2DCB1-A785-0B19-EE5A-D2D3932A49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2" y="2133600"/>
            <a:ext cx="8229600" cy="4979987"/>
          </a:xfrm>
        </p:spPr>
        <p:txBody>
          <a:bodyPr/>
          <a:lstStyle/>
          <a:p>
            <a:r>
              <a:rPr lang="en-US" altLang="en-US" sz="2400" dirty="0"/>
              <a:t>Weaknesses:</a:t>
            </a:r>
          </a:p>
          <a:p>
            <a:pPr lvl="1"/>
            <a:r>
              <a:rPr lang="en-US" altLang="en-US" sz="2400" dirty="0"/>
              <a:t>Focus on the individual rather than organizations and social groups</a:t>
            </a:r>
          </a:p>
          <a:p>
            <a:pPr lvl="1"/>
            <a:r>
              <a:rPr lang="en-US" altLang="en-US" sz="2400" dirty="0"/>
              <a:t>Failure to account for interpersonal networks (weak ties, social capital)</a:t>
            </a:r>
          </a:p>
          <a:p>
            <a:pPr lvl="1"/>
            <a:r>
              <a:rPr lang="en-US" altLang="en-US" sz="2400" dirty="0"/>
              <a:t>Under-appreciation of interpersonal in any phase other than persuasion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86686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{F56FE95D-BEC1-3945-8F7B-77A76E303FA0}tf10001119</Template>
  <TotalTime>1684</TotalTime>
  <Words>1543</Words>
  <Application>Microsoft Macintosh PowerPoint</Application>
  <PresentationFormat>On-screen Show (4:3)</PresentationFormat>
  <Paragraphs>205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Angsana New</vt:lpstr>
      <vt:lpstr>Arial</vt:lpstr>
      <vt:lpstr>Gill Sans MT</vt:lpstr>
      <vt:lpstr>Times New Roman</vt:lpstr>
      <vt:lpstr>Wingdings</vt:lpstr>
      <vt:lpstr>Gallery</vt:lpstr>
      <vt:lpstr>Diffusion of Innovations  </vt:lpstr>
      <vt:lpstr>Diffusion of Innovations</vt:lpstr>
      <vt:lpstr>PowerPoint Presentation</vt:lpstr>
      <vt:lpstr>Four basic elements of the diffusion process: </vt:lpstr>
      <vt:lpstr>EXAMPLES?</vt:lpstr>
      <vt:lpstr>EXAMPLES?</vt:lpstr>
      <vt:lpstr>PowerPoint Presentation</vt:lpstr>
      <vt:lpstr>Literature Review: Diffusion theory</vt:lpstr>
      <vt:lpstr>Literature Review: Diffusion theory</vt:lpstr>
      <vt:lpstr>Variables</vt:lpstr>
      <vt:lpstr>Variables: Time</vt:lpstr>
      <vt:lpstr>Rate of adoption</vt:lpstr>
      <vt:lpstr>Opinion leaders</vt:lpstr>
      <vt:lpstr>The S-Shaped Diffusion Curve</vt:lpstr>
      <vt:lpstr>The adoption process</vt:lpstr>
      <vt:lpstr>Resistance to adoption</vt:lpstr>
      <vt:lpstr>STOP AIDS campaign’s success: Why?</vt:lpstr>
      <vt:lpstr>COVID-19 vaccines?</vt:lpstr>
      <vt:lpstr>PowerPoint Presentation</vt:lpstr>
      <vt:lpstr>PowerPoint Presentation</vt:lpstr>
    </vt:vector>
  </TitlesOfParts>
  <Manager/>
  <Company> 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of Innovations  </dc:title>
  <dc:subject/>
  <dc:creator>BC</dc:creator>
  <cp:keywords/>
  <dc:description/>
  <cp:lastModifiedBy>Carroll, Brian</cp:lastModifiedBy>
  <cp:revision>250</cp:revision>
  <dcterms:created xsi:type="dcterms:W3CDTF">2000-02-08T05:09:34Z</dcterms:created>
  <dcterms:modified xsi:type="dcterms:W3CDTF">2023-10-26T19:46:22Z</dcterms:modified>
  <cp:category/>
</cp:coreProperties>
</file>