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8"/>
  </p:notesMasterIdLst>
  <p:sldIdLst>
    <p:sldId id="256" r:id="rId2"/>
    <p:sldId id="274" r:id="rId3"/>
    <p:sldId id="276" r:id="rId4"/>
    <p:sldId id="279" r:id="rId5"/>
    <p:sldId id="280" r:id="rId6"/>
    <p:sldId id="281" r:id="rId7"/>
    <p:sldId id="282" r:id="rId8"/>
    <p:sldId id="275" r:id="rId9"/>
    <p:sldId id="283" r:id="rId10"/>
    <p:sldId id="284" r:id="rId11"/>
    <p:sldId id="277" r:id="rId12"/>
    <p:sldId id="288" r:id="rId13"/>
    <p:sldId id="278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89"/>
    <p:restoredTop sz="94751"/>
  </p:normalViewPr>
  <p:slideViewPr>
    <p:cSldViewPr snapToGrid="0" snapToObjects="1">
      <p:cViewPr varScale="1">
        <p:scale>
          <a:sx n="122" d="100"/>
          <a:sy n="122" d="100"/>
        </p:scale>
        <p:origin x="6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DCC1-356B-134F-ADE4-516AF09E7CC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18A8-7167-B049-B12E-046F8D9B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8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4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9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9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717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4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4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8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927" y="2145438"/>
            <a:ext cx="7382146" cy="621792"/>
          </a:xfrm>
        </p:spPr>
        <p:txBody>
          <a:bodyPr>
            <a:normAutofit fontScale="90000"/>
          </a:bodyPr>
          <a:lstStyle/>
          <a:p>
            <a:r>
              <a:rPr lang="en-US" dirty="0"/>
              <a:t>Human Communication</a:t>
            </a:r>
            <a:br>
              <a:rPr lang="en-US" dirty="0"/>
            </a:br>
            <a:r>
              <a:rPr lang="en-US" dirty="0"/>
              <a:t>  &amp; Interpersonal Com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8683" y="3421117"/>
            <a:ext cx="5458968" cy="621792"/>
          </a:xfrm>
        </p:spPr>
        <p:txBody>
          <a:bodyPr/>
          <a:lstStyle/>
          <a:p>
            <a:r>
              <a:rPr lang="en-US" dirty="0">
                <a:latin typeface="Gotham Medium" pitchFamily="2" charset="0"/>
                <a:cs typeface="Gotham Medium" pitchFamily="2" charset="0"/>
              </a:rPr>
              <a:t>Dr. Carroll | COM 415</a:t>
            </a:r>
          </a:p>
        </p:txBody>
      </p:sp>
    </p:spTree>
    <p:extLst>
      <p:ext uri="{BB962C8B-B14F-4D97-AF65-F5344CB8AC3E}">
        <p14:creationId xmlns:p14="http://schemas.microsoft.com/office/powerpoint/2010/main" val="1413926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 fundamental processes </a:t>
            </a:r>
            <a:br>
              <a:rPr lang="en-US" dirty="0"/>
            </a:br>
            <a:r>
              <a:rPr lang="en-US" dirty="0"/>
              <a:t>that underlie social interaction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30" y="2003281"/>
            <a:ext cx="7772400" cy="4570940"/>
          </a:xfrm>
        </p:spPr>
        <p:txBody>
          <a:bodyPr>
            <a:normAutofit/>
          </a:bodyPr>
          <a:lstStyle/>
          <a:p>
            <a:r>
              <a:rPr lang="en-US" dirty="0"/>
              <a:t>Social influence</a:t>
            </a:r>
          </a:p>
          <a:p>
            <a:r>
              <a:rPr lang="en-US" dirty="0"/>
              <a:t>Social support</a:t>
            </a:r>
          </a:p>
          <a:p>
            <a:r>
              <a:rPr lang="en-US" dirty="0"/>
              <a:t>Interpersonal communication and relationship development</a:t>
            </a:r>
          </a:p>
          <a:p>
            <a:r>
              <a:rPr lang="en-US" dirty="0"/>
              <a:t>Deception</a:t>
            </a:r>
          </a:p>
          <a:p>
            <a:r>
              <a:rPr lang="en-US" dirty="0"/>
              <a:t>Bargaining and negotiation</a:t>
            </a:r>
          </a:p>
          <a:p>
            <a:r>
              <a:rPr lang="en-US" dirty="0"/>
              <a:t>Conflict management</a:t>
            </a:r>
          </a:p>
          <a:p>
            <a:r>
              <a:rPr lang="en-US" dirty="0"/>
              <a:t>Conversation management</a:t>
            </a:r>
          </a:p>
          <a:p>
            <a:r>
              <a:rPr lang="en-US" dirty="0"/>
              <a:t>Impression management</a:t>
            </a:r>
          </a:p>
          <a:p>
            <a:r>
              <a:rPr lang="en-US" dirty="0"/>
              <a:t>Privacy management</a:t>
            </a:r>
          </a:p>
          <a:p>
            <a:r>
              <a:rPr lang="en-US" dirty="0"/>
              <a:t>Uncertainty management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18EC-F8A9-A046-A148-D97ACDBD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up and Do some </a:t>
            </a:r>
            <a:r>
              <a:rPr lang="en-US" dirty="0" err="1"/>
              <a:t>explicatin</a:t>
            </a:r>
            <a:r>
              <a:rPr lang="en-US" dirty="0"/>
              <a:t>’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83264-24BA-2250-CBCC-E71C663D2E63}"/>
              </a:ext>
            </a:extLst>
          </p:cNvPr>
          <p:cNvSpPr txBox="1">
            <a:spLocks/>
          </p:cNvSpPr>
          <p:nvPr/>
        </p:nvSpPr>
        <p:spPr>
          <a:xfrm>
            <a:off x="1061430" y="2003281"/>
            <a:ext cx="7772400" cy="4145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Social influence &amp; Social support : </a:t>
            </a:r>
            <a:r>
              <a:rPr lang="en-US" dirty="0">
                <a:solidFill>
                  <a:srgbClr val="C00000"/>
                </a:solidFill>
              </a:rPr>
              <a:t>Audrey and Emma</a:t>
            </a:r>
          </a:p>
          <a:p>
            <a:r>
              <a:rPr lang="en-US" dirty="0"/>
              <a:t>Interpersonal communication and relationship development: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Thea, Louie, Adele</a:t>
            </a:r>
          </a:p>
          <a:p>
            <a:r>
              <a:rPr lang="en-US" dirty="0"/>
              <a:t>Deception: </a:t>
            </a:r>
            <a:r>
              <a:rPr lang="en-US" dirty="0">
                <a:solidFill>
                  <a:srgbClr val="C00000"/>
                </a:solidFill>
              </a:rPr>
              <a:t>Carson and Caleb</a:t>
            </a:r>
          </a:p>
          <a:p>
            <a:r>
              <a:rPr lang="en-US" dirty="0"/>
              <a:t>Bargaining and negotiation: </a:t>
            </a:r>
            <a:r>
              <a:rPr lang="en-US" dirty="0">
                <a:solidFill>
                  <a:srgbClr val="C00000"/>
                </a:solidFill>
              </a:rPr>
              <a:t>Chika, Ian, Lindsey</a:t>
            </a:r>
          </a:p>
          <a:p>
            <a:r>
              <a:rPr lang="en-US" dirty="0"/>
              <a:t>Conflict management: </a:t>
            </a:r>
            <a:r>
              <a:rPr lang="en-US" dirty="0">
                <a:solidFill>
                  <a:srgbClr val="C00000"/>
                </a:solidFill>
              </a:rPr>
              <a:t>Luke and June</a:t>
            </a:r>
          </a:p>
          <a:p>
            <a:r>
              <a:rPr lang="en-US" dirty="0"/>
              <a:t>Conversation management: </a:t>
            </a:r>
            <a:r>
              <a:rPr lang="en-US" dirty="0">
                <a:solidFill>
                  <a:srgbClr val="C00000"/>
                </a:solidFill>
              </a:rPr>
              <a:t>Erin and Abby Grace</a:t>
            </a:r>
          </a:p>
          <a:p>
            <a:r>
              <a:rPr lang="en-US" dirty="0"/>
              <a:t>Impression management : </a:t>
            </a:r>
            <a:r>
              <a:rPr lang="en-US" dirty="0">
                <a:solidFill>
                  <a:srgbClr val="C00000"/>
                </a:solidFill>
              </a:rPr>
              <a:t>Zayden, </a:t>
            </a:r>
            <a:r>
              <a:rPr lang="en-US" dirty="0" err="1">
                <a:solidFill>
                  <a:srgbClr val="C00000"/>
                </a:solidFill>
              </a:rPr>
              <a:t>Kenadie</a:t>
            </a:r>
            <a:r>
              <a:rPr lang="en-US" dirty="0">
                <a:solidFill>
                  <a:srgbClr val="C00000"/>
                </a:solidFill>
              </a:rPr>
              <a:t>, Lauren</a:t>
            </a:r>
          </a:p>
          <a:p>
            <a:r>
              <a:rPr lang="en-US" dirty="0"/>
              <a:t>Privacy management &amp; Uncertainty management: :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Gavin and Philip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2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18EC-F8A9-A046-A148-D97ACDBD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70" y="474121"/>
            <a:ext cx="7772400" cy="1609344"/>
          </a:xfrm>
        </p:spPr>
        <p:txBody>
          <a:bodyPr/>
          <a:lstStyle/>
          <a:p>
            <a:r>
              <a:rPr lang="en-US" dirty="0"/>
              <a:t>Bibliography and </a:t>
            </a:r>
            <a:br>
              <a:rPr lang="en-US" dirty="0"/>
            </a:br>
            <a:r>
              <a:rPr lang="en-US" dirty="0"/>
              <a:t>Pre-lit review workshop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83264-24BA-2250-CBCC-E71C663D2E63}"/>
              </a:ext>
            </a:extLst>
          </p:cNvPr>
          <p:cNvSpPr txBox="1">
            <a:spLocks/>
          </p:cNvSpPr>
          <p:nvPr/>
        </p:nvSpPr>
        <p:spPr>
          <a:xfrm>
            <a:off x="709449" y="2014856"/>
            <a:ext cx="8266386" cy="4701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Gatekeeping (&amp; Agenda-Setting): </a:t>
            </a:r>
            <a:r>
              <a:rPr lang="en-US" dirty="0" err="1">
                <a:solidFill>
                  <a:srgbClr val="C00000"/>
                </a:solidFill>
              </a:rPr>
              <a:t>Kontessa</a:t>
            </a:r>
            <a:r>
              <a:rPr lang="en-US" dirty="0">
                <a:solidFill>
                  <a:srgbClr val="C00000"/>
                </a:solidFill>
              </a:rPr>
              <a:t>, Alejandra, Camille</a:t>
            </a:r>
          </a:p>
          <a:p>
            <a:r>
              <a:rPr lang="en-US" dirty="0"/>
              <a:t>Framing: </a:t>
            </a:r>
            <a:r>
              <a:rPr lang="en-US" dirty="0">
                <a:solidFill>
                  <a:srgbClr val="C00000"/>
                </a:solidFill>
              </a:rPr>
              <a:t>Kat</a:t>
            </a:r>
          </a:p>
          <a:p>
            <a:endParaRPr lang="en-US" sz="1100" dirty="0">
              <a:solidFill>
                <a:srgbClr val="C00000"/>
              </a:solidFill>
            </a:endParaRPr>
          </a:p>
          <a:p>
            <a:r>
              <a:rPr lang="en-US" dirty="0"/>
              <a:t>Neo-Aristotelianism: </a:t>
            </a:r>
            <a:r>
              <a:rPr lang="en-US" dirty="0">
                <a:solidFill>
                  <a:srgbClr val="C00000"/>
                </a:solidFill>
              </a:rPr>
              <a:t>Morgan, </a:t>
            </a:r>
            <a:r>
              <a:rPr lang="en-US" dirty="0" err="1">
                <a:solidFill>
                  <a:srgbClr val="C00000"/>
                </a:solidFill>
              </a:rPr>
              <a:t>Annsley</a:t>
            </a:r>
            <a:r>
              <a:rPr lang="en-US" dirty="0">
                <a:solidFill>
                  <a:srgbClr val="C00000"/>
                </a:solidFill>
              </a:rPr>
              <a:t> and Sylvie</a:t>
            </a:r>
          </a:p>
          <a:p>
            <a:r>
              <a:rPr lang="en-US" dirty="0"/>
              <a:t>Identification and Credibility: </a:t>
            </a:r>
            <a:r>
              <a:rPr lang="en-US" dirty="0">
                <a:solidFill>
                  <a:srgbClr val="C00000"/>
                </a:solidFill>
              </a:rPr>
              <a:t>Gabby</a:t>
            </a:r>
          </a:p>
          <a:p>
            <a:r>
              <a:rPr lang="en-US" dirty="0"/>
              <a:t>Cluster criticism: </a:t>
            </a:r>
            <a:r>
              <a:rPr lang="en-US" dirty="0">
                <a:solidFill>
                  <a:srgbClr val="C00000"/>
                </a:solidFill>
              </a:rPr>
              <a:t>Darren, </a:t>
            </a:r>
            <a:r>
              <a:rPr lang="en-US" dirty="0" err="1">
                <a:solidFill>
                  <a:srgbClr val="C00000"/>
                </a:solidFill>
              </a:rPr>
              <a:t>Makhia</a:t>
            </a:r>
            <a:r>
              <a:rPr lang="en-US" dirty="0">
                <a:solidFill>
                  <a:srgbClr val="C00000"/>
                </a:solidFill>
              </a:rPr>
              <a:t> and José</a:t>
            </a:r>
          </a:p>
          <a:p>
            <a:r>
              <a:rPr lang="en-US" dirty="0"/>
              <a:t>Fantasy Theme, Narrative Theme: </a:t>
            </a:r>
            <a:r>
              <a:rPr lang="en-US" dirty="0">
                <a:solidFill>
                  <a:srgbClr val="C00000"/>
                </a:solidFill>
              </a:rPr>
              <a:t>Mekhi and </a:t>
            </a:r>
            <a:r>
              <a:rPr lang="en-US" dirty="0" err="1">
                <a:solidFill>
                  <a:srgbClr val="C00000"/>
                </a:solidFill>
              </a:rPr>
              <a:t>Peighton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Narrative Criticism:</a:t>
            </a:r>
            <a:r>
              <a:rPr lang="en-US" dirty="0">
                <a:solidFill>
                  <a:srgbClr val="C00000"/>
                </a:solidFill>
              </a:rPr>
              <a:t> Grace</a:t>
            </a:r>
          </a:p>
          <a:p>
            <a:endParaRPr lang="en-US" sz="1100" dirty="0">
              <a:solidFill>
                <a:srgbClr val="C00000"/>
              </a:solidFill>
            </a:endParaRPr>
          </a:p>
          <a:p>
            <a:r>
              <a:rPr lang="en-US" dirty="0"/>
              <a:t>Grounded Theory, Hyperlinked Society: </a:t>
            </a:r>
            <a:r>
              <a:rPr lang="en-US" dirty="0">
                <a:solidFill>
                  <a:srgbClr val="C00000"/>
                </a:solidFill>
              </a:rPr>
              <a:t>Addison</a:t>
            </a:r>
          </a:p>
          <a:p>
            <a:r>
              <a:rPr lang="en-US" dirty="0"/>
              <a:t>Model Minority, Matchup Theory: </a:t>
            </a:r>
            <a:r>
              <a:rPr lang="en-US" dirty="0">
                <a:solidFill>
                  <a:srgbClr val="C00000"/>
                </a:solidFill>
              </a:rPr>
              <a:t>Elizabeth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8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5E5278-D9C1-7745-A15C-BE0358B8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102" y="1141214"/>
            <a:ext cx="7280115" cy="3520440"/>
          </a:xfrm>
        </p:spPr>
        <p:txBody>
          <a:bodyPr>
            <a:normAutofit/>
          </a:bodyPr>
          <a:lstStyle/>
          <a:p>
            <a:r>
              <a:rPr lang="en-US" sz="4000" dirty="0"/>
              <a:t>next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07935-D84D-A94D-B8B0-BD7FEFB41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0102" y="3429000"/>
            <a:ext cx="6789420" cy="1066800"/>
          </a:xfrm>
        </p:spPr>
        <p:txBody>
          <a:bodyPr/>
          <a:lstStyle/>
          <a:p>
            <a:r>
              <a:rPr lang="en-US" dirty="0"/>
              <a:t>Chapters 19 &amp; 20</a:t>
            </a:r>
          </a:p>
          <a:p>
            <a:r>
              <a:rPr lang="en-US" dirty="0"/>
              <a:t>Rhetorical Criticism &amp; Persuasion</a:t>
            </a:r>
          </a:p>
        </p:txBody>
      </p:sp>
    </p:spTree>
    <p:extLst>
      <p:ext uri="{BB962C8B-B14F-4D97-AF65-F5344CB8AC3E}">
        <p14:creationId xmlns:p14="http://schemas.microsoft.com/office/powerpoint/2010/main" val="160293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U&amp;G: The Smartphone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48" y="1684086"/>
            <a:ext cx="7772400" cy="4570940"/>
          </a:xfrm>
        </p:spPr>
        <p:txBody>
          <a:bodyPr>
            <a:normAutofit/>
          </a:bodyPr>
          <a:lstStyle/>
          <a:p>
            <a:r>
              <a:rPr lang="en-US" dirty="0"/>
              <a:t>Typology of uses and gratifications</a:t>
            </a:r>
          </a:p>
          <a:p>
            <a:pPr lvl="1"/>
            <a:r>
              <a:rPr lang="en-US" dirty="0"/>
              <a:t>Immediacy</a:t>
            </a:r>
          </a:p>
          <a:p>
            <a:pPr lvl="1"/>
            <a:r>
              <a:rPr lang="en-US" dirty="0"/>
              <a:t>Instrumentality</a:t>
            </a:r>
          </a:p>
          <a:p>
            <a:pPr lvl="1"/>
            <a:r>
              <a:rPr lang="en-US" dirty="0"/>
              <a:t>Mobility</a:t>
            </a:r>
          </a:p>
          <a:p>
            <a:pPr lvl="1"/>
            <a:r>
              <a:rPr lang="en-US" dirty="0"/>
              <a:t>Staying in touch</a:t>
            </a:r>
          </a:p>
          <a:p>
            <a:pPr lvl="1"/>
            <a:r>
              <a:rPr lang="en-US" dirty="0"/>
              <a:t>Planning the day</a:t>
            </a:r>
          </a:p>
          <a:p>
            <a:pPr lvl="1"/>
            <a:r>
              <a:rPr lang="en-US" dirty="0"/>
              <a:t>Accessing news</a:t>
            </a:r>
          </a:p>
          <a:p>
            <a:pPr lvl="1"/>
            <a:endParaRPr lang="en-US" dirty="0"/>
          </a:p>
          <a:p>
            <a:r>
              <a:rPr lang="en-US" dirty="0"/>
              <a:t>Cognitive, social, emotional, habitual needs-driven</a:t>
            </a:r>
          </a:p>
          <a:p>
            <a:r>
              <a:rPr lang="en-US" dirty="0"/>
              <a:t>What of gender differences?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research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48" y="1684086"/>
            <a:ext cx="7772400" cy="4570940"/>
          </a:xfrm>
        </p:spPr>
        <p:txBody>
          <a:bodyPr>
            <a:normAutofit/>
          </a:bodyPr>
          <a:lstStyle/>
          <a:p>
            <a:r>
              <a:rPr lang="en-US" dirty="0"/>
              <a:t>Photo tagging</a:t>
            </a:r>
          </a:p>
          <a:p>
            <a:r>
              <a:rPr lang="en-US" dirty="0"/>
              <a:t>Music applications</a:t>
            </a:r>
          </a:p>
          <a:p>
            <a:r>
              <a:rPr lang="en-US" dirty="0"/>
              <a:t>AI</a:t>
            </a:r>
          </a:p>
          <a:p>
            <a:r>
              <a:rPr lang="en-US" dirty="0"/>
              <a:t>Co-viewing</a:t>
            </a:r>
          </a:p>
          <a:p>
            <a:r>
              <a:rPr lang="en-US" dirty="0"/>
              <a:t>Convenience</a:t>
            </a:r>
          </a:p>
          <a:p>
            <a:r>
              <a:rPr lang="en-US" dirty="0"/>
              <a:t>Social capital</a:t>
            </a:r>
          </a:p>
          <a:p>
            <a:r>
              <a:rPr lang="en-US" dirty="0"/>
              <a:t>Attention spans</a:t>
            </a:r>
          </a:p>
          <a:p>
            <a:r>
              <a:rPr lang="en-US" dirty="0"/>
              <a:t>Audience sub-sets, like health patients</a:t>
            </a:r>
          </a:p>
          <a:p>
            <a:r>
              <a:rPr lang="en-US" dirty="0"/>
              <a:t>Second screens</a:t>
            </a:r>
          </a:p>
          <a:p>
            <a:r>
              <a:rPr lang="en-US" dirty="0"/>
              <a:t>What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1276146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48" y="1684086"/>
            <a:ext cx="7772400" cy="4570940"/>
          </a:xfrm>
        </p:spPr>
        <p:txBody>
          <a:bodyPr>
            <a:normAutofit/>
          </a:bodyPr>
          <a:lstStyle/>
          <a:p>
            <a:r>
              <a:rPr lang="en-US" sz="2400" dirty="0"/>
              <a:t>Using pages 147-9, group up to devise a U&amp;G study that looks at some contemporary phenomenon</a:t>
            </a:r>
          </a:p>
          <a:p>
            <a:pPr lvl="1"/>
            <a:r>
              <a:rPr lang="en-US" sz="2400" dirty="0"/>
              <a:t>AI-generated ‘influencers’</a:t>
            </a:r>
          </a:p>
          <a:p>
            <a:pPr lvl="1"/>
            <a:r>
              <a:rPr lang="en-US" sz="2400" dirty="0"/>
              <a:t>Quizzes and puzzles, such as Wordle, Immaculate Grid</a:t>
            </a:r>
          </a:p>
          <a:p>
            <a:pPr lvl="1"/>
            <a:r>
              <a:rPr lang="en-US" sz="2400" dirty="0"/>
              <a:t>TikTok videos of . . . Fill in this blank</a:t>
            </a:r>
          </a:p>
          <a:p>
            <a:pPr lvl="1"/>
            <a:r>
              <a:rPr lang="en-US" sz="24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93388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A45F1-817F-B94E-9D8C-FFD5015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143887"/>
            <a:ext cx="7772400" cy="1609344"/>
          </a:xfrm>
        </p:spPr>
        <p:txBody>
          <a:bodyPr/>
          <a:lstStyle/>
          <a:p>
            <a:r>
              <a:rPr lang="en-US" dirty="0"/>
              <a:t>reading quiz! Yay!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C1B01E-D819-474A-C503-02CD5D3A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410" y="1931801"/>
            <a:ext cx="7913790" cy="3977640"/>
          </a:xfrm>
        </p:spPr>
        <p:txBody>
          <a:bodyPr/>
          <a:lstStyle/>
          <a:p>
            <a:r>
              <a:rPr lang="en-US" sz="2800" dirty="0"/>
              <a:t>TWO QUESTIONS:</a:t>
            </a:r>
          </a:p>
          <a:p>
            <a:pPr marL="0" indent="0">
              <a:buNone/>
            </a:pPr>
            <a:r>
              <a:rPr lang="en-US" sz="2400" dirty="0"/>
              <a:t>1. Chapter 18 breaks up human communication into two traditions, areas, fields of study. What are these two areas?</a:t>
            </a:r>
          </a:p>
          <a:p>
            <a:pPr marL="274320" lvl="1" indent="0">
              <a:buNone/>
            </a:pPr>
            <a:r>
              <a:rPr lang="en-US" dirty="0"/>
              <a:t>HINT: One has been associated with Western cultures, the other with Eastern cultures, broadly understood.</a:t>
            </a:r>
          </a:p>
          <a:p>
            <a:pPr marL="0" indent="0">
              <a:buNone/>
            </a:pPr>
            <a:r>
              <a:rPr lang="en-US" sz="2400" dirty="0"/>
              <a:t>2. Who is the ‘father’ of the Western orientation? </a:t>
            </a:r>
          </a:p>
          <a:p>
            <a:pPr marL="274320" lvl="1" indent="0">
              <a:buNone/>
            </a:pPr>
            <a:r>
              <a:rPr lang="en-US" dirty="0"/>
              <a:t>HINT: He’s the only dude mentioned in the chapter.</a:t>
            </a:r>
          </a:p>
        </p:txBody>
      </p:sp>
    </p:spTree>
    <p:extLst>
      <p:ext uri="{BB962C8B-B14F-4D97-AF65-F5344CB8AC3E}">
        <p14:creationId xmlns:p14="http://schemas.microsoft.com/office/powerpoint/2010/main" val="58950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F924-74CE-D64D-BA81-B1234E2C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CBB9D-C9FF-8048-B8BA-F89569F5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Speech | Rhetoric | Persuasion</a:t>
            </a:r>
          </a:p>
          <a:p>
            <a:r>
              <a:rPr lang="en-US" dirty="0"/>
              <a:t>Relationships | Social Transactions | Co-orientation</a:t>
            </a:r>
          </a:p>
          <a:p>
            <a:endParaRPr lang="en-US" dirty="0"/>
          </a:p>
          <a:p>
            <a:r>
              <a:rPr lang="en-US" dirty="0"/>
              <a:t>Western: Rhetorical, the individual</a:t>
            </a:r>
          </a:p>
          <a:p>
            <a:r>
              <a:rPr lang="en-US" dirty="0"/>
              <a:t>Eastern: Relational, the collective</a:t>
            </a:r>
          </a:p>
          <a:p>
            <a:endParaRPr lang="en-US" dirty="0"/>
          </a:p>
          <a:p>
            <a:r>
              <a:rPr lang="en-US" dirty="0"/>
              <a:t>Reactions?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5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COMMUNICATION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603"/>
            <a:ext cx="7772400" cy="4163765"/>
          </a:xfrm>
        </p:spPr>
        <p:txBody>
          <a:bodyPr>
            <a:normAutofit/>
          </a:bodyPr>
          <a:lstStyle/>
          <a:p>
            <a:r>
              <a:rPr lang="en-US" dirty="0"/>
              <a:t>Aristotle, 4</a:t>
            </a:r>
            <a:r>
              <a:rPr lang="en-US" baseline="30000" dirty="0"/>
              <a:t>th</a:t>
            </a:r>
            <a:r>
              <a:rPr lang="en-US" dirty="0"/>
              <a:t> century BCE</a:t>
            </a:r>
          </a:p>
          <a:p>
            <a:pPr lvl="1"/>
            <a:r>
              <a:rPr lang="en-US" i="1" dirty="0"/>
              <a:t>Rhetoric</a:t>
            </a:r>
          </a:p>
          <a:p>
            <a:pPr lvl="1"/>
            <a:endParaRPr lang="en-US" dirty="0"/>
          </a:p>
          <a:p>
            <a:r>
              <a:rPr lang="en-US" dirty="0"/>
              <a:t>Three Principles of Rhetoric (persuasion or social influence)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Argumentation based on probabilities</a:t>
            </a:r>
          </a:p>
          <a:p>
            <a:pPr lvl="2"/>
            <a:r>
              <a:rPr lang="en-US" dirty="0"/>
              <a:t>Persuasion depends on what an audience believes to be true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Adapting to an audience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Rhetoric as an amoral tool</a:t>
            </a:r>
          </a:p>
        </p:txBody>
      </p:sp>
    </p:spTree>
    <p:extLst>
      <p:ext uri="{BB962C8B-B14F-4D97-AF65-F5344CB8AC3E}">
        <p14:creationId xmlns:p14="http://schemas.microsoft.com/office/powerpoint/2010/main" val="31724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COMMUNICATION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94" y="1726114"/>
            <a:ext cx="8734211" cy="457094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NCA (1909)</a:t>
            </a:r>
          </a:p>
          <a:p>
            <a:pPr lvl="1"/>
            <a:r>
              <a:rPr lang="en-US" sz="2600" dirty="0"/>
              <a:t>Speech</a:t>
            </a:r>
          </a:p>
          <a:p>
            <a:pPr lvl="1"/>
            <a:r>
              <a:rPr lang="en-US" sz="2600" dirty="0"/>
              <a:t>Theater</a:t>
            </a:r>
          </a:p>
          <a:p>
            <a:pPr lvl="1"/>
            <a:r>
              <a:rPr lang="en-US" sz="2600" dirty="0"/>
              <a:t>Speech pathology</a:t>
            </a:r>
          </a:p>
          <a:p>
            <a:pPr lvl="1"/>
            <a:r>
              <a:rPr lang="en-US" sz="2600" dirty="0"/>
              <a:t>Interpersonal/small group</a:t>
            </a:r>
          </a:p>
          <a:p>
            <a:pPr lvl="1"/>
            <a:r>
              <a:rPr lang="en-US" sz="2600" dirty="0"/>
              <a:t>Organizational</a:t>
            </a:r>
          </a:p>
          <a:p>
            <a:pPr lvl="1"/>
            <a:r>
              <a:rPr lang="en-US" sz="2600" dirty="0"/>
              <a:t>Intercultural</a:t>
            </a:r>
          </a:p>
          <a:p>
            <a:pPr lvl="1"/>
            <a:r>
              <a:rPr lang="en-US" sz="2600" dirty="0"/>
              <a:t>Political | Health </a:t>
            </a:r>
          </a:p>
          <a:p>
            <a:pPr lvl="1"/>
            <a:r>
              <a:rPr lang="en-US" sz="2600" dirty="0"/>
              <a:t>Family | Gender</a:t>
            </a:r>
          </a:p>
          <a:p>
            <a:pPr lvl="1"/>
            <a:endParaRPr lang="en-US" sz="2600" dirty="0"/>
          </a:p>
          <a:p>
            <a:pPr marL="274320" lvl="1" indent="0">
              <a:buNone/>
            </a:pPr>
            <a:r>
              <a:rPr lang="en-US" sz="2600" dirty="0"/>
              <a:t>Interpersonal communication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4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8163910" cy="1609344"/>
          </a:xfrm>
        </p:spPr>
        <p:txBody>
          <a:bodyPr/>
          <a:lstStyle/>
          <a:p>
            <a:r>
              <a:rPr lang="en-US" dirty="0"/>
              <a:t>HUMAN COMMUNICATION</a:t>
            </a:r>
            <a:endParaRPr lang="en-US" sz="3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10" y="1802428"/>
            <a:ext cx="7772400" cy="4570940"/>
          </a:xfrm>
        </p:spPr>
        <p:txBody>
          <a:bodyPr>
            <a:normAutofit/>
          </a:bodyPr>
          <a:lstStyle/>
          <a:p>
            <a:r>
              <a:rPr lang="en-US" sz="2400" dirty="0"/>
              <a:t>AEJMC (1912)</a:t>
            </a:r>
          </a:p>
          <a:p>
            <a:r>
              <a:rPr lang="en-US" sz="2400" dirty="0"/>
              <a:t>Journalism (newspapers, digital)</a:t>
            </a:r>
          </a:p>
          <a:p>
            <a:r>
              <a:rPr lang="en-US" sz="2400" dirty="0"/>
              <a:t>Broadcasting</a:t>
            </a:r>
          </a:p>
          <a:p>
            <a:r>
              <a:rPr lang="en-US" sz="2400" dirty="0"/>
              <a:t>Public Relations</a:t>
            </a:r>
          </a:p>
          <a:p>
            <a:r>
              <a:rPr lang="en-US" sz="2400" dirty="0"/>
              <a:t>Advertising</a:t>
            </a:r>
          </a:p>
          <a:p>
            <a:r>
              <a:rPr lang="en-US" sz="2400" dirty="0"/>
              <a:t>Film</a:t>
            </a:r>
          </a:p>
          <a:p>
            <a:r>
              <a:rPr lang="en-US" sz="2400" dirty="0"/>
              <a:t>Digital media, social media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Mass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2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8163910" cy="1609344"/>
          </a:xfrm>
        </p:spPr>
        <p:txBody>
          <a:bodyPr/>
          <a:lstStyle/>
          <a:p>
            <a:r>
              <a:rPr lang="en-US" dirty="0"/>
              <a:t>Interpersonal communication</a:t>
            </a:r>
            <a:endParaRPr lang="en-US" sz="3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290" y="1883768"/>
            <a:ext cx="8071944" cy="4489600"/>
          </a:xfrm>
        </p:spPr>
        <p:txBody>
          <a:bodyPr>
            <a:normAutofit/>
          </a:bodyPr>
          <a:lstStyle/>
          <a:p>
            <a:r>
              <a:rPr lang="en-US" dirty="0"/>
              <a:t>The study of social interaction and how people use verbal discourse and nonverbal actions to achieve their goals</a:t>
            </a:r>
          </a:p>
          <a:p>
            <a:r>
              <a:rPr lang="en-US" dirty="0"/>
              <a:t>The study of the role social interaction plays in the development, maintenance, and deterioration of personal relationships</a:t>
            </a:r>
          </a:p>
          <a:p>
            <a:r>
              <a:rPr lang="en-US" dirty="0"/>
              <a:t>Goals: </a:t>
            </a:r>
          </a:p>
          <a:p>
            <a:pPr lvl="1"/>
            <a:r>
              <a:rPr lang="en-US" dirty="0"/>
              <a:t>Informing</a:t>
            </a:r>
          </a:p>
          <a:p>
            <a:pPr lvl="1"/>
            <a:r>
              <a:rPr lang="en-US" dirty="0"/>
              <a:t>Persuading</a:t>
            </a:r>
          </a:p>
          <a:p>
            <a:pPr lvl="1"/>
            <a:r>
              <a:rPr lang="en-US" dirty="0"/>
              <a:t>Providing emotional support</a:t>
            </a:r>
          </a:p>
          <a:p>
            <a:pPr lvl="1"/>
            <a:r>
              <a:rPr lang="en-US" dirty="0"/>
              <a:t>Other?</a:t>
            </a:r>
          </a:p>
          <a:p>
            <a:r>
              <a:rPr lang="en-US" dirty="0"/>
              <a:t>Historically F2F, but increasingly computer-mediated (social media, digital media)</a:t>
            </a:r>
          </a:p>
          <a:p>
            <a:r>
              <a:rPr lang="en-US" dirty="0"/>
              <a:t>Origins in sociology and psychology</a:t>
            </a:r>
          </a:p>
        </p:txBody>
      </p:sp>
    </p:spTree>
    <p:extLst>
      <p:ext uri="{BB962C8B-B14F-4D97-AF65-F5344CB8AC3E}">
        <p14:creationId xmlns:p14="http://schemas.microsoft.com/office/powerpoint/2010/main" val="362184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communication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596" y="1857397"/>
            <a:ext cx="7772400" cy="45709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Source</a:t>
            </a:r>
          </a:p>
          <a:p>
            <a:pPr lvl="1"/>
            <a:r>
              <a:rPr lang="en-US" dirty="0"/>
              <a:t>Speech anxiety</a:t>
            </a:r>
          </a:p>
          <a:p>
            <a:r>
              <a:rPr lang="en-US" dirty="0"/>
              <a:t>Message</a:t>
            </a:r>
          </a:p>
          <a:p>
            <a:pPr lvl="1"/>
            <a:r>
              <a:rPr lang="en-US" dirty="0"/>
              <a:t>Balance</a:t>
            </a:r>
          </a:p>
          <a:p>
            <a:pPr lvl="1"/>
            <a:r>
              <a:rPr lang="en-US" dirty="0"/>
              <a:t>Congruity</a:t>
            </a:r>
          </a:p>
          <a:p>
            <a:pPr lvl="1"/>
            <a:r>
              <a:rPr lang="en-US" dirty="0"/>
              <a:t>Dissonance</a:t>
            </a:r>
          </a:p>
          <a:p>
            <a:r>
              <a:rPr lang="en-US" dirty="0"/>
              <a:t>Channel</a:t>
            </a:r>
          </a:p>
          <a:p>
            <a:pPr lvl="1"/>
            <a:r>
              <a:rPr lang="en-US" dirty="0"/>
              <a:t>F2F</a:t>
            </a:r>
          </a:p>
          <a:p>
            <a:pPr lvl="1"/>
            <a:r>
              <a:rPr lang="en-US" dirty="0"/>
              <a:t>CMC</a:t>
            </a:r>
          </a:p>
          <a:p>
            <a:pPr lvl="1"/>
            <a:r>
              <a:rPr lang="en-US" dirty="0"/>
              <a:t>Written</a:t>
            </a:r>
          </a:p>
          <a:p>
            <a:r>
              <a:rPr lang="en-US" dirty="0"/>
              <a:t>Receiver </a:t>
            </a:r>
          </a:p>
          <a:p>
            <a:pPr lvl="1"/>
            <a:r>
              <a:rPr lang="en-US" dirty="0"/>
              <a:t>Audience attitudes and behavior</a:t>
            </a:r>
          </a:p>
          <a:p>
            <a:pPr lvl="1"/>
            <a:r>
              <a:rPr lang="en-US" dirty="0"/>
              <a:t>Reactance</a:t>
            </a:r>
          </a:p>
          <a:p>
            <a:pPr lvl="1"/>
            <a:r>
              <a:rPr lang="en-US" dirty="0"/>
              <a:t>Social judgment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0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77214-B4B4-8847-9DB5-3853FA50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communication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FB888-D36F-814E-BD59-02869F50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87060"/>
            <a:ext cx="7772400" cy="4570940"/>
          </a:xfrm>
        </p:spPr>
        <p:txBody>
          <a:bodyPr>
            <a:normAutofit/>
          </a:bodyPr>
          <a:lstStyle/>
          <a:p>
            <a:r>
              <a:rPr lang="en-US" sz="2800" dirty="0"/>
              <a:t>Areas of more recent scholarly attention: </a:t>
            </a:r>
          </a:p>
          <a:p>
            <a:pPr lvl="1"/>
            <a:r>
              <a:rPr lang="en-US" sz="2800" dirty="0"/>
              <a:t>Social capital and reciprocity</a:t>
            </a:r>
          </a:p>
          <a:p>
            <a:pPr lvl="1"/>
            <a:r>
              <a:rPr lang="en-US" sz="2800" dirty="0"/>
              <a:t>Self-disclosure</a:t>
            </a:r>
          </a:p>
          <a:p>
            <a:pPr lvl="1"/>
            <a:r>
              <a:rPr lang="en-US" sz="2800" dirty="0"/>
              <a:t>Reserve (privacy mgt)</a:t>
            </a:r>
          </a:p>
          <a:p>
            <a:pPr lvl="1"/>
            <a:r>
              <a:rPr lang="en-US" sz="2800" dirty="0"/>
              <a:t>Deceit</a:t>
            </a:r>
          </a:p>
          <a:p>
            <a:pPr lvl="1"/>
            <a:r>
              <a:rPr lang="en-US" sz="2800" dirty="0"/>
              <a:t>Cognitive structures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69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{8F052FC8-777A-6547-B28C-269D37D38547}tf10001070</Template>
  <TotalTime>366</TotalTime>
  <Words>603</Words>
  <Application>Microsoft Macintosh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Gotham Medium</vt:lpstr>
      <vt:lpstr>Rockwell</vt:lpstr>
      <vt:lpstr>Rockwell Condensed</vt:lpstr>
      <vt:lpstr>Rockwell Extra Bold</vt:lpstr>
      <vt:lpstr>Wingdings</vt:lpstr>
      <vt:lpstr>Wood Type</vt:lpstr>
      <vt:lpstr>Human Communication   &amp; Interpersonal Com</vt:lpstr>
      <vt:lpstr>reading quiz! Yay!</vt:lpstr>
      <vt:lpstr>HUMAN COMMUNICATION</vt:lpstr>
      <vt:lpstr>HUMAN COMMUNICATION</vt:lpstr>
      <vt:lpstr>HUMAN COMMUNICATION</vt:lpstr>
      <vt:lpstr>HUMAN COMMUNICATION</vt:lpstr>
      <vt:lpstr>Interpersonal communication</vt:lpstr>
      <vt:lpstr>Interpersonal communication</vt:lpstr>
      <vt:lpstr>Interpersonal communication</vt:lpstr>
      <vt:lpstr>Ten fundamental processes  that underlie social interaction</vt:lpstr>
      <vt:lpstr>Group up and Do some explicatin’</vt:lpstr>
      <vt:lpstr>Bibliography and  Pre-lit review workshop</vt:lpstr>
      <vt:lpstr>next</vt:lpstr>
      <vt:lpstr>U&amp;G: The Smartphone</vt:lpstr>
      <vt:lpstr>Opportunities for research</vt:lpstr>
      <vt:lpstr>Your turn</vt:lpstr>
    </vt:vector>
  </TitlesOfParts>
  <Manager/>
  <Company>Berry College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Effects</dc:title>
  <dc:subject/>
  <dc:creator>BC</dc:creator>
  <cp:keywords/>
  <dc:description/>
  <cp:lastModifiedBy>Carroll, Brian</cp:lastModifiedBy>
  <cp:revision>38</cp:revision>
  <dcterms:created xsi:type="dcterms:W3CDTF">2017-03-22T16:15:47Z</dcterms:created>
  <dcterms:modified xsi:type="dcterms:W3CDTF">2024-02-15T18:23:08Z</dcterms:modified>
  <cp:category/>
</cp:coreProperties>
</file>