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9" r:id="rId3"/>
    <p:sldId id="273" r:id="rId4"/>
    <p:sldId id="261" r:id="rId5"/>
    <p:sldId id="278" r:id="rId6"/>
    <p:sldId id="268" r:id="rId7"/>
    <p:sldId id="26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F8B1D1-67BA-4AD2-9979-F2D8E77C12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0CA6B3-7E53-4B00-8588-5B360154931D}">
      <dgm:prSet/>
      <dgm:spPr/>
      <dgm:t>
        <a:bodyPr/>
        <a:lstStyle/>
        <a:p>
          <a:r>
            <a:rPr lang="en-US" dirty="0"/>
            <a:t>common ground between speaker and audience</a:t>
          </a:r>
        </a:p>
      </dgm:t>
    </dgm:pt>
    <dgm:pt modelId="{92B5D2BB-9A34-4DC4-9B2E-8D42D654F5F5}" type="parTrans" cxnId="{D809EE49-707B-4C21-934A-CDA9B6F17066}">
      <dgm:prSet/>
      <dgm:spPr/>
      <dgm:t>
        <a:bodyPr/>
        <a:lstStyle/>
        <a:p>
          <a:endParaRPr lang="en-US"/>
        </a:p>
      </dgm:t>
    </dgm:pt>
    <dgm:pt modelId="{FD8ACC24-62CB-462F-87B4-EBF10F673343}" type="sibTrans" cxnId="{D809EE49-707B-4C21-934A-CDA9B6F17066}">
      <dgm:prSet/>
      <dgm:spPr/>
      <dgm:t>
        <a:bodyPr/>
        <a:lstStyle/>
        <a:p>
          <a:endParaRPr lang="en-US"/>
        </a:p>
      </dgm:t>
    </dgm:pt>
    <dgm:pt modelId="{11ECFE8D-341C-4CA9-9DC3-3D0476F5D501}">
      <dgm:prSet/>
      <dgm:spPr/>
      <dgm:t>
        <a:bodyPr/>
        <a:lstStyle/>
        <a:p>
          <a:r>
            <a:rPr lang="en-US"/>
            <a:t>identification replaces persuasion</a:t>
          </a:r>
        </a:p>
      </dgm:t>
    </dgm:pt>
    <dgm:pt modelId="{74394171-E467-48FD-8779-BD7DF4233FFB}" type="parTrans" cxnId="{9A0C0C4E-1138-4325-B583-3FFA82396462}">
      <dgm:prSet/>
      <dgm:spPr/>
      <dgm:t>
        <a:bodyPr/>
        <a:lstStyle/>
        <a:p>
          <a:endParaRPr lang="en-US"/>
        </a:p>
      </dgm:t>
    </dgm:pt>
    <dgm:pt modelId="{BA7C037B-B9EB-4BEC-8605-63EBB6E3104D}" type="sibTrans" cxnId="{9A0C0C4E-1138-4325-B583-3FFA82396462}">
      <dgm:prSet/>
      <dgm:spPr/>
      <dgm:t>
        <a:bodyPr/>
        <a:lstStyle/>
        <a:p>
          <a:endParaRPr lang="en-US"/>
        </a:p>
      </dgm:t>
    </dgm:pt>
    <dgm:pt modelId="{79E4F301-CE9C-464E-B12A-7A0E8C6C3A08}">
      <dgm:prSet/>
      <dgm:spPr/>
      <dgm:t>
        <a:bodyPr/>
        <a:lstStyle/>
        <a:p>
          <a:r>
            <a:rPr lang="en-US"/>
            <a:t>pathos over logos</a:t>
          </a:r>
        </a:p>
      </dgm:t>
    </dgm:pt>
    <dgm:pt modelId="{FE0E6831-E8DC-4170-81B3-AEEA9FA8DCE5}" type="parTrans" cxnId="{A8147057-0789-4438-AD59-768AA82F98F5}">
      <dgm:prSet/>
      <dgm:spPr/>
      <dgm:t>
        <a:bodyPr/>
        <a:lstStyle/>
        <a:p>
          <a:endParaRPr lang="en-US"/>
        </a:p>
      </dgm:t>
    </dgm:pt>
    <dgm:pt modelId="{81570123-8408-47E4-A718-0C21F3C1611A}" type="sibTrans" cxnId="{A8147057-0789-4438-AD59-768AA82F98F5}">
      <dgm:prSet/>
      <dgm:spPr/>
      <dgm:t>
        <a:bodyPr/>
        <a:lstStyle/>
        <a:p>
          <a:endParaRPr lang="en-US"/>
        </a:p>
      </dgm:t>
    </dgm:pt>
    <dgm:pt modelId="{8FC19AEB-C374-4758-A07A-9D97AB4440F6}">
      <dgm:prSet/>
      <dgm:spPr/>
      <dgm:t>
        <a:bodyPr/>
        <a:lstStyle/>
        <a:p>
          <a:r>
            <a:rPr lang="en-US"/>
            <a:t>3 ways to use</a:t>
          </a:r>
        </a:p>
      </dgm:t>
    </dgm:pt>
    <dgm:pt modelId="{551913FD-2094-4180-88FE-B73EFCC065BD}" type="parTrans" cxnId="{A0FE563A-95A0-4CBF-95B2-04D15F169016}">
      <dgm:prSet/>
      <dgm:spPr/>
      <dgm:t>
        <a:bodyPr/>
        <a:lstStyle/>
        <a:p>
          <a:endParaRPr lang="en-US"/>
        </a:p>
      </dgm:t>
    </dgm:pt>
    <dgm:pt modelId="{DCEE5889-E2A5-4139-8CAF-D9AAF9ACC365}" type="sibTrans" cxnId="{A0FE563A-95A0-4CBF-95B2-04D15F169016}">
      <dgm:prSet/>
      <dgm:spPr/>
      <dgm:t>
        <a:bodyPr/>
        <a:lstStyle/>
        <a:p>
          <a:endParaRPr lang="en-US"/>
        </a:p>
      </dgm:t>
    </dgm:pt>
    <dgm:pt modelId="{B1A4F4D4-31C4-49A3-B96D-F6A5788C4492}">
      <dgm:prSet/>
      <dgm:spPr/>
      <dgm:t>
        <a:bodyPr/>
        <a:lstStyle/>
        <a:p>
          <a:pPr algn="l"/>
          <a:r>
            <a:rPr lang="en-US" dirty="0"/>
            <a:t>means to an end</a:t>
          </a:r>
        </a:p>
      </dgm:t>
    </dgm:pt>
    <dgm:pt modelId="{5073E094-FF75-47B3-9CB9-26BF10BDFC4B}" type="parTrans" cxnId="{0E682C84-83A6-4038-97D9-84C9CE7E92E1}">
      <dgm:prSet/>
      <dgm:spPr/>
      <dgm:t>
        <a:bodyPr/>
        <a:lstStyle/>
        <a:p>
          <a:endParaRPr lang="en-US"/>
        </a:p>
      </dgm:t>
    </dgm:pt>
    <dgm:pt modelId="{B13530D3-6C60-4EAC-A300-83814274C455}" type="sibTrans" cxnId="{0E682C84-83A6-4038-97D9-84C9CE7E92E1}">
      <dgm:prSet/>
      <dgm:spPr/>
      <dgm:t>
        <a:bodyPr/>
        <a:lstStyle/>
        <a:p>
          <a:endParaRPr lang="en-US"/>
        </a:p>
      </dgm:t>
    </dgm:pt>
    <dgm:pt modelId="{763E5186-96FB-4AE8-8CF3-BC6B16F0B472}">
      <dgm:prSet/>
      <dgm:spPr/>
      <dgm:t>
        <a:bodyPr/>
        <a:lstStyle/>
        <a:p>
          <a:pPr algn="l"/>
          <a:r>
            <a:rPr lang="en-US" dirty="0"/>
            <a:t>to create antithesis against common foe</a:t>
          </a:r>
        </a:p>
      </dgm:t>
    </dgm:pt>
    <dgm:pt modelId="{89941F1C-0E5A-4E06-BB7C-E46E9572C3AF}" type="parTrans" cxnId="{13D371F2-9139-4DB9-B8B4-3B0FDC0F9AAA}">
      <dgm:prSet/>
      <dgm:spPr/>
      <dgm:t>
        <a:bodyPr/>
        <a:lstStyle/>
        <a:p>
          <a:endParaRPr lang="en-US"/>
        </a:p>
      </dgm:t>
    </dgm:pt>
    <dgm:pt modelId="{23F7E187-FFBC-4F56-9045-74DD0B091A2E}" type="sibTrans" cxnId="{13D371F2-9139-4DB9-B8B4-3B0FDC0F9AAA}">
      <dgm:prSet/>
      <dgm:spPr/>
      <dgm:t>
        <a:bodyPr/>
        <a:lstStyle/>
        <a:p>
          <a:endParaRPr lang="en-US"/>
        </a:p>
      </dgm:t>
    </dgm:pt>
    <dgm:pt modelId="{F2525736-A3C9-46A7-9F7C-5A1B33BDCE80}">
      <dgm:prSet/>
      <dgm:spPr/>
      <dgm:t>
        <a:bodyPr/>
        <a:lstStyle/>
        <a:p>
          <a:pPr algn="l"/>
          <a:r>
            <a:rPr lang="en-US" dirty="0"/>
            <a:t>unconsciously and/or out of the conscious awareness of sender and/or receiver</a:t>
          </a:r>
        </a:p>
      </dgm:t>
    </dgm:pt>
    <dgm:pt modelId="{995E1822-5C35-4929-88FB-78383A5AC3D9}" type="parTrans" cxnId="{44F4625A-FFA4-476B-A34D-D8DF498DB62F}">
      <dgm:prSet/>
      <dgm:spPr/>
      <dgm:t>
        <a:bodyPr/>
        <a:lstStyle/>
        <a:p>
          <a:endParaRPr lang="en-US"/>
        </a:p>
      </dgm:t>
    </dgm:pt>
    <dgm:pt modelId="{3652981B-7AFB-4046-9B83-F6066A87301F}" type="sibTrans" cxnId="{44F4625A-FFA4-476B-A34D-D8DF498DB62F}">
      <dgm:prSet/>
      <dgm:spPr/>
      <dgm:t>
        <a:bodyPr/>
        <a:lstStyle/>
        <a:p>
          <a:endParaRPr lang="en-US"/>
        </a:p>
      </dgm:t>
    </dgm:pt>
    <dgm:pt modelId="{3EE957F9-EBE4-E34B-9128-0709ACC2978E}" type="pres">
      <dgm:prSet presAssocID="{EAF8B1D1-67BA-4AD2-9979-F2D8E77C1225}" presName="linear" presStyleCnt="0">
        <dgm:presLayoutVars>
          <dgm:animLvl val="lvl"/>
          <dgm:resizeHandles val="exact"/>
        </dgm:presLayoutVars>
      </dgm:prSet>
      <dgm:spPr/>
    </dgm:pt>
    <dgm:pt modelId="{39C094F3-4967-E34E-B828-AAC3236C0ECC}" type="pres">
      <dgm:prSet presAssocID="{840CA6B3-7E53-4B00-8588-5B360154931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0A75CFB-84A6-B940-82F4-2D45C511CAAF}" type="pres">
      <dgm:prSet presAssocID="{FD8ACC24-62CB-462F-87B4-EBF10F673343}" presName="spacer" presStyleCnt="0"/>
      <dgm:spPr/>
    </dgm:pt>
    <dgm:pt modelId="{BFE20051-D6FF-1942-99E9-8344AADAEFCB}" type="pres">
      <dgm:prSet presAssocID="{11ECFE8D-341C-4CA9-9DC3-3D0476F5D50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CE8E245-9503-0E49-ADD6-54C89C24D662}" type="pres">
      <dgm:prSet presAssocID="{BA7C037B-B9EB-4BEC-8605-63EBB6E3104D}" presName="spacer" presStyleCnt="0"/>
      <dgm:spPr/>
    </dgm:pt>
    <dgm:pt modelId="{6718A185-8C09-B841-912A-03044F543C08}" type="pres">
      <dgm:prSet presAssocID="{79E4F301-CE9C-464E-B12A-7A0E8C6C3A0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4352FFD-9843-8541-AD01-FCD7443BB356}" type="pres">
      <dgm:prSet presAssocID="{81570123-8408-47E4-A718-0C21F3C1611A}" presName="spacer" presStyleCnt="0"/>
      <dgm:spPr/>
    </dgm:pt>
    <dgm:pt modelId="{121A4E0D-1684-5245-A697-9CCC50574D9E}" type="pres">
      <dgm:prSet presAssocID="{8FC19AEB-C374-4758-A07A-9D97AB4440F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6CC24C5-18A9-B346-881D-F28CFDCD83E7}" type="pres">
      <dgm:prSet presAssocID="{8FC19AEB-C374-4758-A07A-9D97AB4440F6}" presName="childText" presStyleLbl="revTx" presStyleIdx="0" presStyleCnt="1" custScaleX="89827" custLinFactNeighborX="7590" custLinFactNeighborY="3593">
        <dgm:presLayoutVars>
          <dgm:bulletEnabled val="1"/>
        </dgm:presLayoutVars>
      </dgm:prSet>
      <dgm:spPr/>
    </dgm:pt>
  </dgm:ptLst>
  <dgm:cxnLst>
    <dgm:cxn modelId="{A10F1038-A625-1643-8A9E-4379E8DF7A46}" type="presOf" srcId="{840CA6B3-7E53-4B00-8588-5B360154931D}" destId="{39C094F3-4967-E34E-B828-AAC3236C0ECC}" srcOrd="0" destOrd="0" presId="urn:microsoft.com/office/officeart/2005/8/layout/vList2"/>
    <dgm:cxn modelId="{D6901538-E9D0-FD48-BD9C-77A3C42C4EA9}" type="presOf" srcId="{79E4F301-CE9C-464E-B12A-7A0E8C6C3A08}" destId="{6718A185-8C09-B841-912A-03044F543C08}" srcOrd="0" destOrd="0" presId="urn:microsoft.com/office/officeart/2005/8/layout/vList2"/>
    <dgm:cxn modelId="{A0FE563A-95A0-4CBF-95B2-04D15F169016}" srcId="{EAF8B1D1-67BA-4AD2-9979-F2D8E77C1225}" destId="{8FC19AEB-C374-4758-A07A-9D97AB4440F6}" srcOrd="3" destOrd="0" parTransId="{551913FD-2094-4180-88FE-B73EFCC065BD}" sibTransId="{DCEE5889-E2A5-4139-8CAF-D9AAF9ACC365}"/>
    <dgm:cxn modelId="{660A3E3B-C089-8949-89FC-14A26099E2E5}" type="presOf" srcId="{8FC19AEB-C374-4758-A07A-9D97AB4440F6}" destId="{121A4E0D-1684-5245-A697-9CCC50574D9E}" srcOrd="0" destOrd="0" presId="urn:microsoft.com/office/officeart/2005/8/layout/vList2"/>
    <dgm:cxn modelId="{D809EE49-707B-4C21-934A-CDA9B6F17066}" srcId="{EAF8B1D1-67BA-4AD2-9979-F2D8E77C1225}" destId="{840CA6B3-7E53-4B00-8588-5B360154931D}" srcOrd="0" destOrd="0" parTransId="{92B5D2BB-9A34-4DC4-9B2E-8D42D654F5F5}" sibTransId="{FD8ACC24-62CB-462F-87B4-EBF10F673343}"/>
    <dgm:cxn modelId="{9A0C0C4E-1138-4325-B583-3FFA82396462}" srcId="{EAF8B1D1-67BA-4AD2-9979-F2D8E77C1225}" destId="{11ECFE8D-341C-4CA9-9DC3-3D0476F5D501}" srcOrd="1" destOrd="0" parTransId="{74394171-E467-48FD-8779-BD7DF4233FFB}" sibTransId="{BA7C037B-B9EB-4BEC-8605-63EBB6E3104D}"/>
    <dgm:cxn modelId="{A8147057-0789-4438-AD59-768AA82F98F5}" srcId="{EAF8B1D1-67BA-4AD2-9979-F2D8E77C1225}" destId="{79E4F301-CE9C-464E-B12A-7A0E8C6C3A08}" srcOrd="2" destOrd="0" parTransId="{FE0E6831-E8DC-4170-81B3-AEEA9FA8DCE5}" sibTransId="{81570123-8408-47E4-A718-0C21F3C1611A}"/>
    <dgm:cxn modelId="{44F4625A-FFA4-476B-A34D-D8DF498DB62F}" srcId="{8FC19AEB-C374-4758-A07A-9D97AB4440F6}" destId="{F2525736-A3C9-46A7-9F7C-5A1B33BDCE80}" srcOrd="2" destOrd="0" parTransId="{995E1822-5C35-4929-88FB-78383A5AC3D9}" sibTransId="{3652981B-7AFB-4046-9B83-F6066A87301F}"/>
    <dgm:cxn modelId="{0E682C84-83A6-4038-97D9-84C9CE7E92E1}" srcId="{8FC19AEB-C374-4758-A07A-9D97AB4440F6}" destId="{B1A4F4D4-31C4-49A3-B96D-F6A5788C4492}" srcOrd="0" destOrd="0" parTransId="{5073E094-FF75-47B3-9CB9-26BF10BDFC4B}" sibTransId="{B13530D3-6C60-4EAC-A300-83814274C455}"/>
    <dgm:cxn modelId="{EA909389-22CA-644C-A784-677BB7503CD2}" type="presOf" srcId="{EAF8B1D1-67BA-4AD2-9979-F2D8E77C1225}" destId="{3EE957F9-EBE4-E34B-9128-0709ACC2978E}" srcOrd="0" destOrd="0" presId="urn:microsoft.com/office/officeart/2005/8/layout/vList2"/>
    <dgm:cxn modelId="{339191A0-95DB-E045-93C6-2A9D1FF227D7}" type="presOf" srcId="{F2525736-A3C9-46A7-9F7C-5A1B33BDCE80}" destId="{36CC24C5-18A9-B346-881D-F28CFDCD83E7}" srcOrd="0" destOrd="2" presId="urn:microsoft.com/office/officeart/2005/8/layout/vList2"/>
    <dgm:cxn modelId="{D09DF0AE-212F-614D-AC2F-568261723A21}" type="presOf" srcId="{B1A4F4D4-31C4-49A3-B96D-F6A5788C4492}" destId="{36CC24C5-18A9-B346-881D-F28CFDCD83E7}" srcOrd="0" destOrd="0" presId="urn:microsoft.com/office/officeart/2005/8/layout/vList2"/>
    <dgm:cxn modelId="{3002FCDA-DEA2-1B4F-BD90-D74D65CC45FB}" type="presOf" srcId="{763E5186-96FB-4AE8-8CF3-BC6B16F0B472}" destId="{36CC24C5-18A9-B346-881D-F28CFDCD83E7}" srcOrd="0" destOrd="1" presId="urn:microsoft.com/office/officeart/2005/8/layout/vList2"/>
    <dgm:cxn modelId="{AB8312E0-07C6-4A42-8B0E-E69CA25921DD}" type="presOf" srcId="{11ECFE8D-341C-4CA9-9DC3-3D0476F5D501}" destId="{BFE20051-D6FF-1942-99E9-8344AADAEFCB}" srcOrd="0" destOrd="0" presId="urn:microsoft.com/office/officeart/2005/8/layout/vList2"/>
    <dgm:cxn modelId="{13D371F2-9139-4DB9-B8B4-3B0FDC0F9AAA}" srcId="{8FC19AEB-C374-4758-A07A-9D97AB4440F6}" destId="{763E5186-96FB-4AE8-8CF3-BC6B16F0B472}" srcOrd="1" destOrd="0" parTransId="{89941F1C-0E5A-4E06-BB7C-E46E9572C3AF}" sibTransId="{23F7E187-FFBC-4F56-9045-74DD0B091A2E}"/>
    <dgm:cxn modelId="{91316559-C17C-234A-9AE7-3FDE05B2869C}" type="presParOf" srcId="{3EE957F9-EBE4-E34B-9128-0709ACC2978E}" destId="{39C094F3-4967-E34E-B828-AAC3236C0ECC}" srcOrd="0" destOrd="0" presId="urn:microsoft.com/office/officeart/2005/8/layout/vList2"/>
    <dgm:cxn modelId="{AD196482-A589-0043-BEA8-26D14F411F71}" type="presParOf" srcId="{3EE957F9-EBE4-E34B-9128-0709ACC2978E}" destId="{A0A75CFB-84A6-B940-82F4-2D45C511CAAF}" srcOrd="1" destOrd="0" presId="urn:microsoft.com/office/officeart/2005/8/layout/vList2"/>
    <dgm:cxn modelId="{25E8A626-3C3F-D64D-A839-A105A174C752}" type="presParOf" srcId="{3EE957F9-EBE4-E34B-9128-0709ACC2978E}" destId="{BFE20051-D6FF-1942-99E9-8344AADAEFCB}" srcOrd="2" destOrd="0" presId="urn:microsoft.com/office/officeart/2005/8/layout/vList2"/>
    <dgm:cxn modelId="{6E8604EF-84E2-EB46-99FD-D7B10F7E9726}" type="presParOf" srcId="{3EE957F9-EBE4-E34B-9128-0709ACC2978E}" destId="{9CE8E245-9503-0E49-ADD6-54C89C24D662}" srcOrd="3" destOrd="0" presId="urn:microsoft.com/office/officeart/2005/8/layout/vList2"/>
    <dgm:cxn modelId="{86013D69-4C2F-A242-9F5C-5F0F7A8EE134}" type="presParOf" srcId="{3EE957F9-EBE4-E34B-9128-0709ACC2978E}" destId="{6718A185-8C09-B841-912A-03044F543C08}" srcOrd="4" destOrd="0" presId="urn:microsoft.com/office/officeart/2005/8/layout/vList2"/>
    <dgm:cxn modelId="{CD7DEEF6-31BA-874F-821D-1B102ED453E8}" type="presParOf" srcId="{3EE957F9-EBE4-E34B-9128-0709ACC2978E}" destId="{D4352FFD-9843-8541-AD01-FCD7443BB356}" srcOrd="5" destOrd="0" presId="urn:microsoft.com/office/officeart/2005/8/layout/vList2"/>
    <dgm:cxn modelId="{2E1FCC63-8F26-F841-B304-55ACA24DC3EC}" type="presParOf" srcId="{3EE957F9-EBE4-E34B-9128-0709ACC2978E}" destId="{121A4E0D-1684-5245-A697-9CCC50574D9E}" srcOrd="6" destOrd="0" presId="urn:microsoft.com/office/officeart/2005/8/layout/vList2"/>
    <dgm:cxn modelId="{A79606E8-B9D5-8944-A424-FD96C3125F47}" type="presParOf" srcId="{3EE957F9-EBE4-E34B-9128-0709ACC2978E}" destId="{36CC24C5-18A9-B346-881D-F28CFDCD83E7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C094F3-4967-E34E-B828-AAC3236C0ECC}">
      <dsp:nvSpPr>
        <dsp:cNvPr id="0" name=""/>
        <dsp:cNvSpPr/>
      </dsp:nvSpPr>
      <dsp:spPr>
        <a:xfrm>
          <a:off x="0" y="59181"/>
          <a:ext cx="650875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common ground between speaker and audience</a:t>
          </a:r>
        </a:p>
      </dsp:txBody>
      <dsp:txXfrm>
        <a:off x="28557" y="87738"/>
        <a:ext cx="6451636" cy="527886"/>
      </dsp:txXfrm>
    </dsp:sp>
    <dsp:sp modelId="{BFE20051-D6FF-1942-99E9-8344AADAEFCB}">
      <dsp:nvSpPr>
        <dsp:cNvPr id="0" name=""/>
        <dsp:cNvSpPr/>
      </dsp:nvSpPr>
      <dsp:spPr>
        <a:xfrm>
          <a:off x="0" y="716181"/>
          <a:ext cx="650875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identification replaces persuasion</a:t>
          </a:r>
        </a:p>
      </dsp:txBody>
      <dsp:txXfrm>
        <a:off x="28557" y="744738"/>
        <a:ext cx="6451636" cy="527886"/>
      </dsp:txXfrm>
    </dsp:sp>
    <dsp:sp modelId="{6718A185-8C09-B841-912A-03044F543C08}">
      <dsp:nvSpPr>
        <dsp:cNvPr id="0" name=""/>
        <dsp:cNvSpPr/>
      </dsp:nvSpPr>
      <dsp:spPr>
        <a:xfrm>
          <a:off x="0" y="1373181"/>
          <a:ext cx="650875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pathos over logos</a:t>
          </a:r>
        </a:p>
      </dsp:txBody>
      <dsp:txXfrm>
        <a:off x="28557" y="1401738"/>
        <a:ext cx="6451636" cy="527886"/>
      </dsp:txXfrm>
    </dsp:sp>
    <dsp:sp modelId="{121A4E0D-1684-5245-A697-9CCC50574D9E}">
      <dsp:nvSpPr>
        <dsp:cNvPr id="0" name=""/>
        <dsp:cNvSpPr/>
      </dsp:nvSpPr>
      <dsp:spPr>
        <a:xfrm>
          <a:off x="0" y="2030181"/>
          <a:ext cx="650875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3 ways to use</a:t>
          </a:r>
        </a:p>
      </dsp:txBody>
      <dsp:txXfrm>
        <a:off x="28557" y="2058738"/>
        <a:ext cx="6451636" cy="527886"/>
      </dsp:txXfrm>
    </dsp:sp>
    <dsp:sp modelId="{36CC24C5-18A9-B346-881D-F28CFDCD83E7}">
      <dsp:nvSpPr>
        <dsp:cNvPr id="0" name=""/>
        <dsp:cNvSpPr/>
      </dsp:nvSpPr>
      <dsp:spPr>
        <a:xfrm>
          <a:off x="662135" y="2636200"/>
          <a:ext cx="5846614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65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means to an end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to create antithesis against common foe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unconsciously and/or out of the conscious awareness of sender and/or receiver</a:t>
          </a:r>
        </a:p>
      </dsp:txBody>
      <dsp:txXfrm>
        <a:off x="662135" y="2636200"/>
        <a:ext cx="5846614" cy="124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36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2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29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1214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85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50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168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3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4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12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10/3/23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66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3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pD2FDjBBr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Burkean</a:t>
            </a:r>
            <a:r>
              <a:rPr lang="en-US" dirty="0"/>
              <a:t> Theory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4067232"/>
            <a:ext cx="5618515" cy="977621"/>
          </a:xfrm>
        </p:spPr>
        <p:txBody>
          <a:bodyPr/>
          <a:lstStyle/>
          <a:p>
            <a:r>
              <a:rPr lang="en-US" dirty="0"/>
              <a:t>COM 415 | Dr. Carroll</a:t>
            </a:r>
          </a:p>
        </p:txBody>
      </p:sp>
    </p:spTree>
    <p:extLst>
      <p:ext uri="{BB962C8B-B14F-4D97-AF65-F5344CB8AC3E}">
        <p14:creationId xmlns:p14="http://schemas.microsoft.com/office/powerpoint/2010/main" val="87739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Kenneth Burke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American literary critic (1897-1993)</a:t>
            </a:r>
          </a:p>
          <a:p>
            <a:r>
              <a:rPr lang="en-US" dirty="0"/>
              <a:t>Social constructionist </a:t>
            </a:r>
          </a:p>
          <a:p>
            <a:r>
              <a:rPr lang="en-US" dirty="0"/>
              <a:t>Rejected objectivity</a:t>
            </a:r>
          </a:p>
          <a:p>
            <a:r>
              <a:rPr lang="en-US" dirty="0"/>
              <a:t>Language is a form of action rather than knowledge</a:t>
            </a:r>
          </a:p>
          <a:p>
            <a:pPr lvl="1"/>
            <a:r>
              <a:rPr lang="en-US" dirty="0"/>
              <a:t>Action vs. motion</a:t>
            </a:r>
          </a:p>
          <a:p>
            <a:pPr lvl="2"/>
            <a:r>
              <a:rPr lang="en-US" dirty="0"/>
              <a:t>motion – motives derived from </a:t>
            </a:r>
            <a:r>
              <a:rPr lang="en-US" dirty="0" err="1"/>
              <a:t>animality</a:t>
            </a:r>
            <a:r>
              <a:rPr lang="en-US" dirty="0"/>
              <a:t> (food, shelter, etc.)</a:t>
            </a:r>
          </a:p>
          <a:p>
            <a:pPr lvl="2"/>
            <a:r>
              <a:rPr lang="en-US" dirty="0"/>
              <a:t>action – motives originating in </a:t>
            </a:r>
            <a:r>
              <a:rPr lang="en-US" dirty="0" err="1"/>
              <a:t>symbolicity</a:t>
            </a:r>
            <a:r>
              <a:rPr lang="en-US" dirty="0"/>
              <a:t>; desires arise from symbol systems (education, politics, religion, etc.)</a:t>
            </a:r>
          </a:p>
          <a:p>
            <a:pPr lvl="1"/>
            <a:r>
              <a:rPr lang="en-US" dirty="0"/>
              <a:t>Symbolic action is grounded in non-symbolic motion</a:t>
            </a:r>
          </a:p>
        </p:txBody>
      </p:sp>
      <p:pic>
        <p:nvPicPr>
          <p:cNvPr id="1026" name="Picture 2" descr="Kenneth Burke">
            <a:extLst>
              <a:ext uri="{FF2B5EF4-FFF2-40B4-BE49-F238E27FC236}">
                <a16:creationId xmlns:a16="http://schemas.microsoft.com/office/drawing/2014/main" id="{3AA88D76-0D7A-63E1-D387-CC414D3AFE8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89500" y="2687007"/>
            <a:ext cx="3125788" cy="2091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74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D40B9-46DD-CC4E-ABF6-CA761274C63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996612" y="2775662"/>
            <a:ext cx="6537434" cy="3306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“Man is the symbol-using inventor of the negative separated from his natural condition by instruments of his own making goaded by the spirit of hierarchy and rotten with perfection.”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A3BA0AE-AE4F-B241-800F-1730807838F5}"/>
              </a:ext>
            </a:extLst>
          </p:cNvPr>
          <p:cNvSpPr txBox="1">
            <a:spLocks/>
          </p:cNvSpPr>
          <p:nvPr/>
        </p:nvSpPr>
        <p:spPr>
          <a:xfrm>
            <a:off x="1996612" y="5135415"/>
            <a:ext cx="6832314" cy="441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dirty="0"/>
              <a:t>Kenneth Burke, </a:t>
            </a:r>
            <a:r>
              <a:rPr lang="en-US" i="1" dirty="0"/>
              <a:t>Language as Symbolic Action, </a:t>
            </a:r>
            <a:r>
              <a:rPr lang="en-US" dirty="0"/>
              <a:t>1966</a:t>
            </a:r>
          </a:p>
        </p:txBody>
      </p:sp>
    </p:spTree>
    <p:extLst>
      <p:ext uri="{BB962C8B-B14F-4D97-AF65-F5344CB8AC3E}">
        <p14:creationId xmlns:p14="http://schemas.microsoft.com/office/powerpoint/2010/main" val="276242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5" y="160337"/>
            <a:ext cx="6508377" cy="1143000"/>
          </a:xfrm>
        </p:spPr>
        <p:txBody>
          <a:bodyPr anchor="b">
            <a:normAutofit/>
          </a:bodyPr>
          <a:lstStyle/>
          <a:p>
            <a:r>
              <a:rPr lang="en-US" dirty="0"/>
              <a:t>Identification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4A66867-6B07-BD7C-7A88-6D93076E8B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819660"/>
              </p:ext>
            </p:extLst>
          </p:nvPr>
        </p:nvGraphicFramePr>
        <p:xfrm>
          <a:off x="1179567" y="1470818"/>
          <a:ext cx="650875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1215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Analyze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Police Chief C. J.  Davis (Memphis): </a:t>
            </a:r>
            <a:r>
              <a:rPr lang="en-US" dirty="0">
                <a:hlinkClick r:id="rId2"/>
              </a:rPr>
              <a:t>https://www.youtube.com/watch?v=jpD2FDjBBr8</a:t>
            </a:r>
            <a:r>
              <a:rPr lang="en-US" dirty="0"/>
              <a:t> </a:t>
            </a:r>
          </a:p>
          <a:p>
            <a:r>
              <a:rPr lang="en-US" dirty="0" err="1"/>
              <a:t>Tyre</a:t>
            </a:r>
            <a:r>
              <a:rPr lang="en-US" dirty="0"/>
              <a:t> Nichols died three days after being beaten by Memphis police</a:t>
            </a:r>
          </a:p>
          <a:p>
            <a:endParaRPr lang="en-US" dirty="0"/>
          </a:p>
          <a:p>
            <a:r>
              <a:rPr lang="en-US" dirty="0"/>
              <a:t>How does the speaker attempt to build identification with audience?</a:t>
            </a:r>
          </a:p>
        </p:txBody>
      </p:sp>
    </p:spTree>
    <p:extLst>
      <p:ext uri="{BB962C8B-B14F-4D97-AF65-F5344CB8AC3E}">
        <p14:creationId xmlns:p14="http://schemas.microsoft.com/office/powerpoint/2010/main" val="2615764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Guilt-Redemption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Quest for redemption is basic plot of human drama, even if </a:t>
            </a:r>
            <a:r>
              <a:rPr lang="en-US" dirty="0" err="1"/>
              <a:t>rhetor</a:t>
            </a:r>
            <a:r>
              <a:rPr lang="en-US" dirty="0"/>
              <a:t> is unaware</a:t>
            </a:r>
          </a:p>
          <a:p>
            <a:r>
              <a:rPr lang="en-US" dirty="0"/>
              <a:t>We communicate to purge ourselves of guilt</a:t>
            </a:r>
          </a:p>
          <a:p>
            <a:r>
              <a:rPr lang="en-US" dirty="0"/>
              <a:t>Three sources of guilt:</a:t>
            </a:r>
          </a:p>
          <a:p>
            <a:pPr lvl="1"/>
            <a:r>
              <a:rPr lang="en-US" dirty="0"/>
              <a:t>The Negative: Language allows for rules, morals, etc. that surround us and we can’t escape violating</a:t>
            </a:r>
          </a:p>
          <a:p>
            <a:pPr lvl="1"/>
            <a:r>
              <a:rPr lang="en-US" dirty="0"/>
              <a:t>The Principle of Perfection:  Language allows us to “imagine” the ideal (should)</a:t>
            </a:r>
          </a:p>
          <a:p>
            <a:pPr lvl="1"/>
            <a:r>
              <a:rPr lang="en-US" dirty="0"/>
              <a:t>The Principle of Hierarchy: Structure society with competing class and group distinctions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0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Guilt-Purification- Redemption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Hierarchical principle – we organize our lives according to hierarchical divisions</a:t>
            </a:r>
          </a:p>
          <a:p>
            <a:pPr lvl="1"/>
            <a:r>
              <a:rPr lang="en-US" dirty="0"/>
              <a:t>Constant struggle to change position and climb ladder</a:t>
            </a:r>
          </a:p>
          <a:p>
            <a:pPr lvl="1"/>
            <a:r>
              <a:rPr lang="en-US" dirty="0"/>
              <a:t>Mystification – we don’t know what it’s really like at other levels of hierarchy</a:t>
            </a:r>
          </a:p>
          <a:p>
            <a:pPr lvl="1"/>
            <a:r>
              <a:rPr lang="en-US" dirty="0"/>
              <a:t>Go through GPR cycle while trying to climb ladder</a:t>
            </a:r>
          </a:p>
          <a:p>
            <a:r>
              <a:rPr lang="en-US" dirty="0"/>
              <a:t>Guilt – failure to fulfill verbal covenants; results from framing and verbal reaction to act rather than act itself; uncomfortable feeling</a:t>
            </a:r>
          </a:p>
        </p:txBody>
      </p:sp>
    </p:spTree>
    <p:extLst>
      <p:ext uri="{BB962C8B-B14F-4D97-AF65-F5344CB8AC3E}">
        <p14:creationId xmlns:p14="http://schemas.microsoft.com/office/powerpoint/2010/main" val="217545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Guilt-Redemption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Getting rid of guilt is ultimate motive for public rhetoric</a:t>
            </a:r>
          </a:p>
          <a:p>
            <a:pPr lvl="1"/>
            <a:r>
              <a:rPr lang="en-US" dirty="0"/>
              <a:t>People object to functions and relationships imposed by hierarchy</a:t>
            </a:r>
          </a:p>
          <a:p>
            <a:pPr lvl="1"/>
            <a:r>
              <a:rPr lang="en-US" dirty="0"/>
              <a:t>Consequently feel guilty, as if they have failed</a:t>
            </a:r>
          </a:p>
          <a:p>
            <a:r>
              <a:rPr lang="en-US" dirty="0"/>
              <a:t>Purification - how </a:t>
            </a:r>
            <a:r>
              <a:rPr lang="en-US" dirty="0" err="1"/>
              <a:t>rhetors</a:t>
            </a:r>
            <a:r>
              <a:rPr lang="en-US" dirty="0"/>
              <a:t> offload guilt</a:t>
            </a:r>
          </a:p>
          <a:p>
            <a:pPr lvl="1"/>
            <a:r>
              <a:rPr lang="en-US" dirty="0"/>
              <a:t>Mortification – confession of guilt and request for forgiveness</a:t>
            </a:r>
          </a:p>
          <a:p>
            <a:pPr lvl="1"/>
            <a:r>
              <a:rPr lang="en-US" dirty="0"/>
              <a:t>Victimization – naming external enemy as source of ills, scapegoating</a:t>
            </a:r>
          </a:p>
          <a:p>
            <a:r>
              <a:rPr lang="en-US" dirty="0"/>
              <a:t>Redemption – once purified, people re-establish themselves in given hierarchy</a:t>
            </a:r>
          </a:p>
        </p:txBody>
      </p:sp>
    </p:spTree>
    <p:extLst>
      <p:ext uri="{BB962C8B-B14F-4D97-AF65-F5344CB8AC3E}">
        <p14:creationId xmlns:p14="http://schemas.microsoft.com/office/powerpoint/2010/main" val="404135912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{F56FE95D-BEC1-3945-8F7B-77A76E303FA0}tf10001119</Template>
  <TotalTime>1664</TotalTime>
  <Words>418</Words>
  <Application>Microsoft Macintosh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Wingdings 2</vt:lpstr>
      <vt:lpstr>Gallery</vt:lpstr>
      <vt:lpstr>Burkean Theory</vt:lpstr>
      <vt:lpstr>Kenneth Burke</vt:lpstr>
      <vt:lpstr>PowerPoint Presentation</vt:lpstr>
      <vt:lpstr>Identification</vt:lpstr>
      <vt:lpstr>Let’s Analyze It!</vt:lpstr>
      <vt:lpstr>Guilt-Redemption Cycle</vt:lpstr>
      <vt:lpstr>Guilt-Purification- Redemption</vt:lpstr>
      <vt:lpstr>Guilt-Redemption Cycle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Dramatism</dc:title>
  <dc:creator>Hope Willoughby</dc:creator>
  <cp:lastModifiedBy>Carroll, Brian</cp:lastModifiedBy>
  <cp:revision>28</cp:revision>
  <dcterms:created xsi:type="dcterms:W3CDTF">2016-09-15T01:17:10Z</dcterms:created>
  <dcterms:modified xsi:type="dcterms:W3CDTF">2023-10-03T17:29:39Z</dcterms:modified>
</cp:coreProperties>
</file>