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sldIdLst>
    <p:sldId id="256" r:id="rId2"/>
    <p:sldId id="258" r:id="rId3"/>
    <p:sldId id="277" r:id="rId4"/>
    <p:sldId id="278" r:id="rId5"/>
    <p:sldId id="281" r:id="rId6"/>
    <p:sldId id="282" r:id="rId7"/>
    <p:sldId id="280" r:id="rId8"/>
    <p:sldId id="259" r:id="rId9"/>
    <p:sldId id="261" r:id="rId10"/>
    <p:sldId id="275" r:id="rId11"/>
    <p:sldId id="283" r:id="rId12"/>
    <p:sldId id="284" r:id="rId13"/>
    <p:sldId id="285" r:id="rId14"/>
    <p:sldId id="286" r:id="rId15"/>
    <p:sldId id="287" r:id="rId16"/>
    <p:sldId id="288" r:id="rId17"/>
    <p:sldId id="260" r:id="rId18"/>
    <p:sldId id="263" r:id="rId19"/>
    <p:sldId id="264" r:id="rId20"/>
    <p:sldId id="265" r:id="rId21"/>
    <p:sldId id="289" r:id="rId22"/>
    <p:sldId id="29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24CD3-204F-4468-8EE4-28A6668D006A}" type="datetimeFigureOut">
              <a:rPr lang="en-US" smtClean="0"/>
              <a:t>10/26/23</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57AF16DE-A0D5-4438-950F-5B1E159C2C28}"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5120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24CD3-204F-4468-8EE4-28A6668D006A}" type="datetimeFigureOut">
              <a:rPr lang="en-US" smtClean="0"/>
              <a:t>10/26/23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414041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24CD3-204F-4468-8EE4-28A6668D006A}" type="datetimeFigureOut">
              <a:rPr lang="en-US" smtClean="0"/>
              <a:t>10/26/23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66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24CD3-204F-4468-8EE4-28A6668D006A}" type="datetimeFigureOut">
              <a:rPr lang="en-US" smtClean="0"/>
              <a:t>10/26/23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960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24CD3-204F-4468-8EE4-28A6668D006A}" type="datetimeFigureOut">
              <a:rPr lang="en-US" smtClean="0"/>
              <a:t>10/26/23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230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24CD3-204F-4468-8EE4-28A6668D006A}" type="datetimeFigureOut">
              <a:rPr lang="en-US" smtClean="0"/>
              <a:t>10/26/23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811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24CD3-204F-4468-8EE4-28A6668D006A}" type="datetimeFigureOut">
              <a:rPr lang="en-US" smtClean="0"/>
              <a:t>10/26/23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315443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24CD3-204F-4468-8EE4-28A6668D006A}" type="datetimeFigureOut">
              <a:rPr lang="en-US" smtClean="0"/>
              <a:t>10/26/23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365589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24CD3-204F-4468-8EE4-28A6668D006A}" type="datetimeFigureOut">
              <a:rPr lang="en-US" smtClean="0"/>
              <a:t>10/26/23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78640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992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B1A24CD3-204F-4468-8EE4-28A6668D006A}" type="datetimeFigureOut">
              <a:rPr lang="en-US" smtClean="0"/>
              <a:t>10/26/23</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262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1A24CD3-204F-4468-8EE4-28A6668D006A}" type="datetimeFigureOut">
              <a:rPr lang="en-US" smtClean="0"/>
              <a:t>10/26/23</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57AF16DE-A0D5-4438-950F-5B1E159C2C28}" type="slidenum">
              <a:rPr lang="en-US" smtClean="0"/>
              <a:t>‹#›</a:t>
            </a:fld>
            <a:endParaRPr lang="en-US"/>
          </a:p>
        </p:txBody>
      </p:sp>
    </p:spTree>
    <p:extLst>
      <p:ext uri="{BB962C8B-B14F-4D97-AF65-F5344CB8AC3E}">
        <p14:creationId xmlns:p14="http://schemas.microsoft.com/office/powerpoint/2010/main" val="397810495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youtu.be/-qv7k2_lc0M" TargetMode="External"/><Relationship Id="rId2" Type="http://schemas.openxmlformats.org/officeDocument/2006/relationships/hyperlink" Target="https://www.youtube.com/watch?v=qXH5CD3O7Oc" TargetMode="External"/><Relationship Id="rId1" Type="http://schemas.openxmlformats.org/officeDocument/2006/relationships/slideLayout" Target="../slideLayouts/slideLayout2.xml"/><Relationship Id="rId4" Type="http://schemas.openxmlformats.org/officeDocument/2006/relationships/hyperlink" Target="https://www.youtube.com/watch?v=zda8H32pyeI"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538" y="1716518"/>
            <a:ext cx="7198430" cy="1048684"/>
          </a:xfrm>
        </p:spPr>
        <p:txBody>
          <a:bodyPr>
            <a:normAutofit fontScale="90000"/>
          </a:bodyPr>
          <a:lstStyle/>
          <a:p>
            <a:r>
              <a:rPr lang="en-US" dirty="0"/>
              <a:t>Intercultural Communication</a:t>
            </a:r>
          </a:p>
        </p:txBody>
      </p:sp>
      <p:sp>
        <p:nvSpPr>
          <p:cNvPr id="3" name="Subtitle 2"/>
          <p:cNvSpPr>
            <a:spLocks noGrp="1"/>
          </p:cNvSpPr>
          <p:nvPr>
            <p:ph type="subTitle" idx="1"/>
          </p:nvPr>
        </p:nvSpPr>
        <p:spPr>
          <a:xfrm>
            <a:off x="5743903" y="3620717"/>
            <a:ext cx="5458968" cy="621792"/>
          </a:xfrm>
        </p:spPr>
        <p:txBody>
          <a:bodyPr/>
          <a:lstStyle/>
          <a:p>
            <a:r>
              <a:rPr lang="en-US" dirty="0"/>
              <a:t>Dr. Carroll | COM 415</a:t>
            </a:r>
          </a:p>
        </p:txBody>
      </p:sp>
    </p:spTree>
    <p:extLst>
      <p:ext uri="{BB962C8B-B14F-4D97-AF65-F5344CB8AC3E}">
        <p14:creationId xmlns:p14="http://schemas.microsoft.com/office/powerpoint/2010/main" val="346812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296444"/>
            <a:ext cx="6571343" cy="585869"/>
          </a:xfrm>
        </p:spPr>
        <p:txBody>
          <a:bodyPr/>
          <a:lstStyle/>
          <a:p>
            <a:r>
              <a:rPr lang="en-US" dirty="0"/>
              <a:t>Communicating Competently</a:t>
            </a:r>
          </a:p>
        </p:txBody>
      </p:sp>
      <p:sp>
        <p:nvSpPr>
          <p:cNvPr id="3" name="Content Placeholder 2"/>
          <p:cNvSpPr>
            <a:spLocks noGrp="1"/>
          </p:cNvSpPr>
          <p:nvPr>
            <p:ph idx="1"/>
          </p:nvPr>
        </p:nvSpPr>
        <p:spPr>
          <a:xfrm>
            <a:off x="1443491" y="2015733"/>
            <a:ext cx="6571343" cy="3545823"/>
          </a:xfrm>
        </p:spPr>
        <p:txBody>
          <a:bodyPr>
            <a:normAutofit/>
          </a:bodyPr>
          <a:lstStyle/>
          <a:p>
            <a:r>
              <a:rPr lang="en-US" dirty="0"/>
              <a:t>Three requirements for effectively communicating across cultures (according to Stella Ting-Toomey)</a:t>
            </a:r>
          </a:p>
          <a:p>
            <a:pPr lvl="1"/>
            <a:r>
              <a:rPr lang="en-US" dirty="0"/>
              <a:t>Knowledge—one must be culturally sensitive</a:t>
            </a:r>
          </a:p>
          <a:p>
            <a:pPr lvl="1"/>
            <a:r>
              <a:rPr lang="en-US" dirty="0"/>
              <a:t>Mindfulness—one must choose to seek multiple perspectives on the same event</a:t>
            </a:r>
          </a:p>
          <a:p>
            <a:pPr lvl="1"/>
            <a:r>
              <a:rPr lang="en-US" dirty="0"/>
              <a:t>Interaction skill—one must be able to communicate appropriately, effectively, and adaptively in a given situation</a:t>
            </a:r>
          </a:p>
        </p:txBody>
      </p:sp>
    </p:spTree>
    <p:extLst>
      <p:ext uri="{BB962C8B-B14F-4D97-AF65-F5344CB8AC3E}">
        <p14:creationId xmlns:p14="http://schemas.microsoft.com/office/powerpoint/2010/main" val="1048316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192828"/>
            <a:ext cx="6571343" cy="587134"/>
          </a:xfrm>
        </p:spPr>
        <p:txBody>
          <a:bodyPr/>
          <a:lstStyle/>
          <a:p>
            <a:r>
              <a:rPr lang="en-US" dirty="0"/>
              <a:t>Ethnography</a:t>
            </a:r>
          </a:p>
        </p:txBody>
      </p:sp>
      <p:sp>
        <p:nvSpPr>
          <p:cNvPr id="3" name="Content Placeholder 2"/>
          <p:cNvSpPr>
            <a:spLocks noGrp="1"/>
          </p:cNvSpPr>
          <p:nvPr>
            <p:ph idx="1"/>
          </p:nvPr>
        </p:nvSpPr>
        <p:spPr/>
        <p:txBody>
          <a:bodyPr>
            <a:normAutofit/>
          </a:bodyPr>
          <a:lstStyle/>
          <a:p>
            <a:r>
              <a:rPr lang="en-US" dirty="0"/>
              <a:t>The scientific description of specific human cultures created by combining fieldwork and writing that seeks a systematic description of a single existing culture (Barfield)</a:t>
            </a:r>
          </a:p>
          <a:p>
            <a:r>
              <a:rPr lang="en-US" dirty="0"/>
              <a:t>Personal immersion in the object culture involving a lengthy process of participation, participant observation, and interview producing highly detailed, descriptive notes that become the raw data for later analysis</a:t>
            </a:r>
          </a:p>
        </p:txBody>
      </p:sp>
    </p:spTree>
    <p:extLst>
      <p:ext uri="{BB962C8B-B14F-4D97-AF65-F5344CB8AC3E}">
        <p14:creationId xmlns:p14="http://schemas.microsoft.com/office/powerpoint/2010/main" val="3778258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192828"/>
            <a:ext cx="6571343" cy="587134"/>
          </a:xfrm>
        </p:spPr>
        <p:txBody>
          <a:bodyPr/>
          <a:lstStyle/>
          <a:p>
            <a:r>
              <a:rPr lang="en-US" dirty="0"/>
              <a:t>How to do Ethnography</a:t>
            </a:r>
          </a:p>
        </p:txBody>
      </p:sp>
      <p:sp>
        <p:nvSpPr>
          <p:cNvPr id="3" name="Content Placeholder 2"/>
          <p:cNvSpPr>
            <a:spLocks noGrp="1"/>
          </p:cNvSpPr>
          <p:nvPr>
            <p:ph idx="1"/>
          </p:nvPr>
        </p:nvSpPr>
        <p:spPr>
          <a:xfrm>
            <a:off x="1443491" y="2015733"/>
            <a:ext cx="7525145" cy="3450613"/>
          </a:xfrm>
        </p:spPr>
        <p:txBody>
          <a:bodyPr>
            <a:normAutofit/>
          </a:bodyPr>
          <a:lstStyle/>
          <a:p>
            <a:r>
              <a:rPr lang="en-US" sz="2400" dirty="0"/>
              <a:t>Ignore all pre-conceived notions</a:t>
            </a:r>
          </a:p>
          <a:p>
            <a:r>
              <a:rPr lang="en-US" sz="2400" dirty="0"/>
              <a:t>Observe, observe, observe</a:t>
            </a:r>
          </a:p>
          <a:p>
            <a:r>
              <a:rPr lang="en-US" sz="2400" dirty="0"/>
              <a:t>Look for relationships, patterns, norms and patterns</a:t>
            </a:r>
          </a:p>
          <a:p>
            <a:r>
              <a:rPr lang="en-US" sz="2400" dirty="0"/>
              <a:t>Seek thick description (Geertz: thick v. thin)</a:t>
            </a:r>
          </a:p>
          <a:p>
            <a:r>
              <a:rPr lang="en-US" sz="2400" dirty="0"/>
              <a:t>Do so over time</a:t>
            </a:r>
          </a:p>
          <a:p>
            <a:endParaRPr lang="en-US" dirty="0"/>
          </a:p>
          <a:p>
            <a:endParaRPr lang="en-US" dirty="0"/>
          </a:p>
        </p:txBody>
      </p:sp>
    </p:spTree>
    <p:extLst>
      <p:ext uri="{BB962C8B-B14F-4D97-AF65-F5344CB8AC3E}">
        <p14:creationId xmlns:p14="http://schemas.microsoft.com/office/powerpoint/2010/main" val="759350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192828"/>
            <a:ext cx="6571343" cy="587134"/>
          </a:xfrm>
        </p:spPr>
        <p:txBody>
          <a:bodyPr>
            <a:normAutofit fontScale="90000"/>
          </a:bodyPr>
          <a:lstStyle/>
          <a:p>
            <a:r>
              <a:rPr lang="en-US" dirty="0"/>
              <a:t>Concerns with ethnography</a:t>
            </a:r>
          </a:p>
        </p:txBody>
      </p:sp>
      <p:sp>
        <p:nvSpPr>
          <p:cNvPr id="3" name="Content Placeholder 2"/>
          <p:cNvSpPr>
            <a:spLocks noGrp="1"/>
          </p:cNvSpPr>
          <p:nvPr>
            <p:ph idx="1"/>
          </p:nvPr>
        </p:nvSpPr>
        <p:spPr>
          <a:xfrm>
            <a:off x="1443491" y="2015733"/>
            <a:ext cx="7525145" cy="3884026"/>
          </a:xfrm>
        </p:spPr>
        <p:txBody>
          <a:bodyPr>
            <a:normAutofit/>
          </a:bodyPr>
          <a:lstStyle/>
          <a:p>
            <a:r>
              <a:rPr lang="en-US" sz="2400" dirty="0"/>
              <a:t>Ignore pre-conceived notions? Good luck with that!</a:t>
            </a:r>
          </a:p>
          <a:p>
            <a:r>
              <a:rPr lang="en-US" sz="2400" dirty="0"/>
              <a:t>Impact of observer on the observed?</a:t>
            </a:r>
          </a:p>
          <a:p>
            <a:r>
              <a:rPr lang="en-US" sz="2400" dirty="0"/>
              <a:t>What’s your theory?</a:t>
            </a:r>
          </a:p>
          <a:p>
            <a:r>
              <a:rPr lang="en-US" sz="2400" dirty="0"/>
              <a:t>Validity and reliability?</a:t>
            </a:r>
          </a:p>
          <a:p>
            <a:r>
              <a:rPr lang="en-US" sz="2400" dirty="0"/>
              <a:t>Colonialism, imperialism, the white gaze or male gaze or fill in the blank</a:t>
            </a:r>
          </a:p>
          <a:p>
            <a:r>
              <a:rPr lang="en-US" sz="2400" dirty="0"/>
              <a:t>Very few are skilled enough as observers and writers</a:t>
            </a:r>
          </a:p>
          <a:p>
            <a:endParaRPr lang="en-US" dirty="0"/>
          </a:p>
          <a:p>
            <a:endParaRPr lang="en-US" dirty="0"/>
          </a:p>
        </p:txBody>
      </p:sp>
    </p:spTree>
    <p:extLst>
      <p:ext uri="{BB962C8B-B14F-4D97-AF65-F5344CB8AC3E}">
        <p14:creationId xmlns:p14="http://schemas.microsoft.com/office/powerpoint/2010/main" val="1762284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192828"/>
            <a:ext cx="6571343" cy="587134"/>
          </a:xfrm>
        </p:spPr>
        <p:txBody>
          <a:bodyPr>
            <a:normAutofit/>
          </a:bodyPr>
          <a:lstStyle/>
          <a:p>
            <a:r>
              <a:rPr lang="en-US" dirty="0"/>
              <a:t>Qualitative v. quantitative</a:t>
            </a:r>
          </a:p>
        </p:txBody>
      </p:sp>
      <p:sp>
        <p:nvSpPr>
          <p:cNvPr id="3" name="Content Placeholder 2"/>
          <p:cNvSpPr>
            <a:spLocks noGrp="1"/>
          </p:cNvSpPr>
          <p:nvPr>
            <p:ph idx="1"/>
          </p:nvPr>
        </p:nvSpPr>
        <p:spPr>
          <a:xfrm>
            <a:off x="1443491" y="2015733"/>
            <a:ext cx="7525145" cy="3884026"/>
          </a:xfrm>
        </p:spPr>
        <p:txBody>
          <a:bodyPr>
            <a:normAutofit fontScale="92500"/>
          </a:bodyPr>
          <a:lstStyle/>
          <a:p>
            <a:pPr marL="0" indent="0">
              <a:buNone/>
            </a:pPr>
            <a:r>
              <a:rPr lang="en-US" dirty="0"/>
              <a:t>First, the case for qualitative</a:t>
            </a:r>
          </a:p>
          <a:p>
            <a:r>
              <a:rPr lang="en-US" dirty="0"/>
              <a:t>The structure required for social science (quantitative) originates with the researcher’s cultural assumptions.</a:t>
            </a:r>
          </a:p>
          <a:p>
            <a:r>
              <a:rPr lang="en-US" dirty="0"/>
              <a:t>Generalizations from controlled settings to natural settings are suspect.</a:t>
            </a:r>
          </a:p>
          <a:p>
            <a:r>
              <a:rPr lang="en-US" dirty="0"/>
              <a:t>Interviews must be combined with observations for cultural perspectives to be understood.</a:t>
            </a:r>
          </a:p>
          <a:p>
            <a:r>
              <a:rPr lang="en-US" dirty="0"/>
              <a:t>Quantitative analysis largely ignores the role of human interaction and human choice in a mechanistic analysis based on variables selected by the researcher.</a:t>
            </a:r>
          </a:p>
          <a:p>
            <a:endParaRPr lang="en-US" dirty="0"/>
          </a:p>
          <a:p>
            <a:endParaRPr lang="en-US" dirty="0"/>
          </a:p>
        </p:txBody>
      </p:sp>
    </p:spTree>
    <p:extLst>
      <p:ext uri="{BB962C8B-B14F-4D97-AF65-F5344CB8AC3E}">
        <p14:creationId xmlns:p14="http://schemas.microsoft.com/office/powerpoint/2010/main" val="132882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192828"/>
            <a:ext cx="6571343" cy="587134"/>
          </a:xfrm>
        </p:spPr>
        <p:txBody>
          <a:bodyPr>
            <a:normAutofit/>
          </a:bodyPr>
          <a:lstStyle/>
          <a:p>
            <a:r>
              <a:rPr lang="en-US" dirty="0"/>
              <a:t>Qualitative v. quantitative</a:t>
            </a:r>
          </a:p>
        </p:txBody>
      </p:sp>
      <p:sp>
        <p:nvSpPr>
          <p:cNvPr id="3" name="Content Placeholder 2"/>
          <p:cNvSpPr>
            <a:spLocks noGrp="1"/>
          </p:cNvSpPr>
          <p:nvPr>
            <p:ph idx="1"/>
          </p:nvPr>
        </p:nvSpPr>
        <p:spPr>
          <a:xfrm>
            <a:off x="1443491" y="2015733"/>
            <a:ext cx="7525145" cy="3884026"/>
          </a:xfrm>
        </p:spPr>
        <p:txBody>
          <a:bodyPr>
            <a:normAutofit lnSpcReduction="10000"/>
          </a:bodyPr>
          <a:lstStyle/>
          <a:p>
            <a:pPr marL="0" indent="0">
              <a:buNone/>
            </a:pPr>
            <a:r>
              <a:rPr lang="en-US" dirty="0"/>
              <a:t>The case for quantitative</a:t>
            </a:r>
          </a:p>
          <a:p>
            <a:r>
              <a:rPr lang="en-US" dirty="0"/>
              <a:t>There is no reason to assume that a researcher’s cultural assumptions are any less ethnocentric</a:t>
            </a:r>
          </a:p>
          <a:p>
            <a:r>
              <a:rPr lang="en-US" dirty="0"/>
              <a:t>Generalizations from writing single-person observation are even more suspect than controlled generalizations</a:t>
            </a:r>
          </a:p>
          <a:p>
            <a:r>
              <a:rPr lang="en-US" dirty="0"/>
              <a:t>Observations without social science methods will be at least as poor as those obtained through social science methods</a:t>
            </a:r>
          </a:p>
          <a:p>
            <a:r>
              <a:rPr lang="en-US" dirty="0"/>
              <a:t>Ethnographers likewise select some aspects of what is being studied and ignore others</a:t>
            </a:r>
          </a:p>
          <a:p>
            <a:pPr marL="0" indent="0">
              <a:buNone/>
            </a:pPr>
            <a:endParaRPr lang="en-US" dirty="0"/>
          </a:p>
          <a:p>
            <a:endParaRPr lang="en-US" dirty="0"/>
          </a:p>
        </p:txBody>
      </p:sp>
    </p:spTree>
    <p:extLst>
      <p:ext uri="{BB962C8B-B14F-4D97-AF65-F5344CB8AC3E}">
        <p14:creationId xmlns:p14="http://schemas.microsoft.com/office/powerpoint/2010/main" val="1457299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192828"/>
            <a:ext cx="6571343" cy="587134"/>
          </a:xfrm>
        </p:spPr>
        <p:txBody>
          <a:bodyPr>
            <a:normAutofit/>
          </a:bodyPr>
          <a:lstStyle/>
          <a:p>
            <a:r>
              <a:rPr lang="en-US" dirty="0"/>
              <a:t>Qualitative v. quantitative</a:t>
            </a:r>
          </a:p>
        </p:txBody>
      </p:sp>
      <p:sp>
        <p:nvSpPr>
          <p:cNvPr id="3" name="Content Placeholder 2"/>
          <p:cNvSpPr>
            <a:spLocks noGrp="1"/>
          </p:cNvSpPr>
          <p:nvPr>
            <p:ph idx="1"/>
          </p:nvPr>
        </p:nvSpPr>
        <p:spPr>
          <a:xfrm>
            <a:off x="1443491" y="2015733"/>
            <a:ext cx="7525145" cy="3884026"/>
          </a:xfrm>
        </p:spPr>
        <p:txBody>
          <a:bodyPr>
            <a:normAutofit/>
          </a:bodyPr>
          <a:lstStyle/>
          <a:p>
            <a:pPr marL="0" indent="0">
              <a:buNone/>
            </a:pPr>
            <a:r>
              <a:rPr lang="en-US" dirty="0"/>
              <a:t>What’s the answer?</a:t>
            </a:r>
          </a:p>
          <a:p>
            <a:pPr marL="0" indent="0">
              <a:buNone/>
            </a:pPr>
            <a:r>
              <a:rPr lang="en-US" dirty="0"/>
              <a:t>There are good ethnographers and bad</a:t>
            </a:r>
          </a:p>
          <a:p>
            <a:pPr marL="0" indent="0">
              <a:buNone/>
            </a:pPr>
            <a:r>
              <a:rPr lang="en-US" dirty="0"/>
              <a:t>There are good social scientific researchers and bad</a:t>
            </a:r>
          </a:p>
          <a:p>
            <a:pPr marL="0" indent="0">
              <a:buNone/>
            </a:pPr>
            <a:r>
              <a:rPr lang="en-US" dirty="0"/>
              <a:t>There are imaginative researchers and not-so imaginative</a:t>
            </a:r>
          </a:p>
          <a:p>
            <a:pPr marL="0" indent="0">
              <a:buNone/>
            </a:pPr>
            <a:r>
              <a:rPr lang="en-US" dirty="0"/>
              <a:t>We need a blend of qualitative and quantitative, thick and thin description, empirical and interpretive</a:t>
            </a:r>
          </a:p>
          <a:p>
            <a:endParaRPr lang="en-US" dirty="0"/>
          </a:p>
          <a:p>
            <a:endParaRPr lang="en-US" dirty="0"/>
          </a:p>
        </p:txBody>
      </p:sp>
    </p:spTree>
    <p:extLst>
      <p:ext uri="{BB962C8B-B14F-4D97-AF65-F5344CB8AC3E}">
        <p14:creationId xmlns:p14="http://schemas.microsoft.com/office/powerpoint/2010/main" val="1972270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Accommodation Theory</a:t>
            </a:r>
          </a:p>
        </p:txBody>
      </p:sp>
      <p:sp>
        <p:nvSpPr>
          <p:cNvPr id="3" name="Content Placeholder 2"/>
          <p:cNvSpPr>
            <a:spLocks noGrp="1"/>
          </p:cNvSpPr>
          <p:nvPr>
            <p:ph idx="1"/>
          </p:nvPr>
        </p:nvSpPr>
        <p:spPr/>
        <p:txBody>
          <a:bodyPr>
            <a:normAutofit/>
          </a:bodyPr>
          <a:lstStyle/>
          <a:p>
            <a:r>
              <a:rPr lang="en-US" dirty="0"/>
              <a:t>Objective, socio-psychological</a:t>
            </a:r>
          </a:p>
          <a:p>
            <a:r>
              <a:rPr lang="en-US" dirty="0"/>
              <a:t>When two people from different ethic or cultural groups interact, they tend to accommodate each other in the way they speak in order to gain the other’s approval</a:t>
            </a:r>
          </a:p>
          <a:p>
            <a:r>
              <a:rPr lang="en-US" dirty="0"/>
              <a:t>Initially focused on nonverbal adjustments, but expanded over time to also include verbal</a:t>
            </a:r>
          </a:p>
          <a:p>
            <a:r>
              <a:rPr lang="en-US" dirty="0"/>
              <a:t>Speech accommodation is a frequently used strategy to gain the appreciation of people who are different from us</a:t>
            </a:r>
          </a:p>
        </p:txBody>
      </p:sp>
    </p:spTree>
    <p:extLst>
      <p:ext uri="{BB962C8B-B14F-4D97-AF65-F5344CB8AC3E}">
        <p14:creationId xmlns:p14="http://schemas.microsoft.com/office/powerpoint/2010/main" val="3215394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Communication Accommodation Strategies</a:t>
            </a:r>
          </a:p>
        </p:txBody>
      </p:sp>
      <p:sp>
        <p:nvSpPr>
          <p:cNvPr id="6" name="Content Placeholder 5"/>
          <p:cNvSpPr>
            <a:spLocks noGrp="1"/>
          </p:cNvSpPr>
          <p:nvPr>
            <p:ph idx="1"/>
          </p:nvPr>
        </p:nvSpPr>
        <p:spPr/>
        <p:txBody>
          <a:bodyPr>
            <a:normAutofit fontScale="92500" lnSpcReduction="20000"/>
          </a:bodyPr>
          <a:lstStyle/>
          <a:p>
            <a:r>
              <a:rPr lang="en-US" dirty="0"/>
              <a:t>Convergence - a strategy by which you adapt your communication behavior in such a way as to become more similar to the other person</a:t>
            </a:r>
          </a:p>
          <a:p>
            <a:pPr lvl="1"/>
            <a:r>
              <a:rPr lang="en-US" dirty="0"/>
              <a:t>It is a form of audience adaption to reduce nonverbal differences</a:t>
            </a:r>
          </a:p>
          <a:p>
            <a:pPr lvl="1"/>
            <a:r>
              <a:rPr lang="en-US" dirty="0"/>
              <a:t>Discourse management, another way of adapting, is the sensitive selection of topics to discuss</a:t>
            </a:r>
          </a:p>
          <a:p>
            <a:r>
              <a:rPr lang="en-US" dirty="0"/>
              <a:t>Divergence - a strategy of accentuating the differences between yourself and another</a:t>
            </a:r>
          </a:p>
          <a:p>
            <a:pPr lvl="1"/>
            <a:r>
              <a:rPr lang="en-US" dirty="0"/>
              <a:t>maintenance - Speakers persist in their original communication style regardless of the other person or </a:t>
            </a:r>
          </a:p>
          <a:p>
            <a:pPr lvl="1"/>
            <a:r>
              <a:rPr lang="en-US" dirty="0"/>
              <a:t>overaccommodation </a:t>
            </a:r>
            <a:r>
              <a:rPr lang="mr-IN" dirty="0"/>
              <a:t>–</a:t>
            </a:r>
            <a:r>
              <a:rPr lang="en-US" dirty="0"/>
              <a:t> other extreme, demeaning or patronizing</a:t>
            </a:r>
          </a:p>
        </p:txBody>
      </p:sp>
    </p:spTree>
    <p:extLst>
      <p:ext uri="{BB962C8B-B14F-4D97-AF65-F5344CB8AC3E}">
        <p14:creationId xmlns:p14="http://schemas.microsoft.com/office/powerpoint/2010/main" val="1065262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for Accommodation</a:t>
            </a:r>
          </a:p>
        </p:txBody>
      </p:sp>
      <p:sp>
        <p:nvSpPr>
          <p:cNvPr id="3" name="Content Placeholder 2"/>
          <p:cNvSpPr>
            <a:spLocks noGrp="1"/>
          </p:cNvSpPr>
          <p:nvPr>
            <p:ph idx="1"/>
          </p:nvPr>
        </p:nvSpPr>
        <p:spPr/>
        <p:txBody>
          <a:bodyPr/>
          <a:lstStyle/>
          <a:p>
            <a:r>
              <a:rPr lang="en-US" dirty="0"/>
              <a:t>Convergence </a:t>
            </a:r>
            <a:r>
              <a:rPr lang="mr-IN" dirty="0"/>
              <a:t>–</a:t>
            </a:r>
            <a:r>
              <a:rPr lang="en-US" dirty="0"/>
              <a:t> main motivation is approval</a:t>
            </a:r>
          </a:p>
          <a:p>
            <a:r>
              <a:rPr lang="en-US" dirty="0"/>
              <a:t>Divergence </a:t>
            </a:r>
            <a:r>
              <a:rPr lang="mr-IN" dirty="0"/>
              <a:t>–</a:t>
            </a:r>
            <a:r>
              <a:rPr lang="en-US" dirty="0"/>
              <a:t> distinctiveness, set ourselves apart</a:t>
            </a:r>
          </a:p>
          <a:p>
            <a:pPr lvl="1"/>
            <a:r>
              <a:rPr lang="en-US" dirty="0"/>
              <a:t>Social identity theory</a:t>
            </a:r>
          </a:p>
          <a:p>
            <a:pPr lvl="2"/>
            <a:r>
              <a:rPr lang="en-US" dirty="0"/>
              <a:t>We often communicate not as individuals but as representatives of groups that define us</a:t>
            </a:r>
          </a:p>
          <a:p>
            <a:pPr lvl="2"/>
            <a:r>
              <a:rPr lang="en-US" dirty="0"/>
              <a:t>Communication may be used to reinforce and defend ties to reference groups</a:t>
            </a:r>
          </a:p>
          <a:p>
            <a:pPr lvl="2"/>
            <a:r>
              <a:rPr lang="en-US" dirty="0"/>
              <a:t>Divergence is the result if communicators feel the need for distinctiveness</a:t>
            </a:r>
          </a:p>
          <a:p>
            <a:pPr lvl="1"/>
            <a:endParaRPr lang="en-US" dirty="0"/>
          </a:p>
        </p:txBody>
      </p:sp>
    </p:spTree>
    <p:extLst>
      <p:ext uri="{BB962C8B-B14F-4D97-AF65-F5344CB8AC3E}">
        <p14:creationId xmlns:p14="http://schemas.microsoft.com/office/powerpoint/2010/main" val="1158465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a:t>
            </a:r>
          </a:p>
        </p:txBody>
      </p:sp>
      <p:sp>
        <p:nvSpPr>
          <p:cNvPr id="3" name="Content Placeholder 2"/>
          <p:cNvSpPr>
            <a:spLocks noGrp="1"/>
          </p:cNvSpPr>
          <p:nvPr>
            <p:ph idx="1"/>
          </p:nvPr>
        </p:nvSpPr>
        <p:spPr>
          <a:xfrm>
            <a:off x="1443491" y="2015733"/>
            <a:ext cx="6911369" cy="3846448"/>
          </a:xfrm>
        </p:spPr>
        <p:txBody>
          <a:bodyPr>
            <a:normAutofit/>
          </a:bodyPr>
          <a:lstStyle/>
          <a:p>
            <a:r>
              <a:rPr lang="en-US" dirty="0"/>
              <a:t>So many potential ways to define it, but here are a few</a:t>
            </a:r>
          </a:p>
          <a:p>
            <a:r>
              <a:rPr lang="en-US" dirty="0"/>
              <a:t>A socially constructed and transmitted pattern of symbols, meanings, premises, and rules</a:t>
            </a:r>
          </a:p>
          <a:p>
            <a:r>
              <a:rPr lang="en-US" dirty="0"/>
              <a:t>The way of life of a people; their social legacy; pooled learning; and way of thinking, feeling and believing</a:t>
            </a:r>
          </a:p>
          <a:p>
            <a:r>
              <a:rPr lang="en-US" dirty="0"/>
              <a:t>Geertz: </a:t>
            </a:r>
            <a:r>
              <a:rPr lang="en-US" i="1" dirty="0"/>
              <a:t>”Man is an animal suspended in webs of significance he himself has spun. I take culture to be those webs, and the analysis of it to be therefore not an experimental science in search of law but an interpretative one in search of meaning.”</a:t>
            </a:r>
          </a:p>
        </p:txBody>
      </p:sp>
    </p:spTree>
    <p:extLst>
      <p:ext uri="{BB962C8B-B14F-4D97-AF65-F5344CB8AC3E}">
        <p14:creationId xmlns:p14="http://schemas.microsoft.com/office/powerpoint/2010/main" val="3126771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205353"/>
            <a:ext cx="6571343" cy="610921"/>
          </a:xfrm>
        </p:spPr>
        <p:txBody>
          <a:bodyPr/>
          <a:lstStyle/>
          <a:p>
            <a:r>
              <a:rPr lang="en-US" dirty="0"/>
              <a:t>To Converge or Diverge?</a:t>
            </a:r>
          </a:p>
        </p:txBody>
      </p:sp>
      <p:sp>
        <p:nvSpPr>
          <p:cNvPr id="3" name="Content Placeholder 2"/>
          <p:cNvSpPr>
            <a:spLocks noGrp="1"/>
          </p:cNvSpPr>
          <p:nvPr>
            <p:ph idx="1"/>
          </p:nvPr>
        </p:nvSpPr>
        <p:spPr>
          <a:xfrm>
            <a:off x="1443491" y="2015733"/>
            <a:ext cx="6571343" cy="3946656"/>
          </a:xfrm>
        </p:spPr>
        <p:txBody>
          <a:bodyPr>
            <a:normAutofit lnSpcReduction="10000"/>
          </a:bodyPr>
          <a:lstStyle/>
          <a:p>
            <a:r>
              <a:rPr lang="en-US" dirty="0"/>
              <a:t>Initial orientation - the predisposition a person has toward focusing on either individual identity or group identity (group = converge; individual = diverge) </a:t>
            </a:r>
          </a:p>
          <a:p>
            <a:r>
              <a:rPr lang="en-US" dirty="0"/>
              <a:t>Convergent speakers are evaluated as more competent, attractive, warm, and cooperative </a:t>
            </a:r>
          </a:p>
          <a:p>
            <a:r>
              <a:rPr lang="en-US" dirty="0"/>
              <a:t>Divergent communicators often seen as insulting, impolite, and hostile</a:t>
            </a:r>
          </a:p>
          <a:p>
            <a:r>
              <a:rPr lang="en-US" dirty="0"/>
              <a:t>Can happen intentionally or instinctively </a:t>
            </a:r>
            <a:r>
              <a:rPr lang="mr-IN" dirty="0"/>
              <a:t>–</a:t>
            </a:r>
            <a:r>
              <a:rPr lang="en-US" dirty="0"/>
              <a:t> instinctive convergence can be offensive by crossing line to appropriation </a:t>
            </a:r>
          </a:p>
          <a:p>
            <a:endParaRPr lang="en-US" dirty="0"/>
          </a:p>
          <a:p>
            <a:endParaRPr lang="en-US" dirty="0"/>
          </a:p>
        </p:txBody>
      </p:sp>
    </p:spTree>
    <p:extLst>
      <p:ext uri="{BB962C8B-B14F-4D97-AF65-F5344CB8AC3E}">
        <p14:creationId xmlns:p14="http://schemas.microsoft.com/office/powerpoint/2010/main" val="813489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205353"/>
            <a:ext cx="6571343" cy="610921"/>
          </a:xfrm>
        </p:spPr>
        <p:txBody>
          <a:bodyPr/>
          <a:lstStyle/>
          <a:p>
            <a:r>
              <a:rPr lang="en-US" dirty="0"/>
              <a:t>To Converge or Diverge?</a:t>
            </a:r>
          </a:p>
        </p:txBody>
      </p:sp>
      <p:sp>
        <p:nvSpPr>
          <p:cNvPr id="3" name="Content Placeholder 2"/>
          <p:cNvSpPr>
            <a:spLocks noGrp="1"/>
          </p:cNvSpPr>
          <p:nvPr>
            <p:ph idx="1"/>
          </p:nvPr>
        </p:nvSpPr>
        <p:spPr>
          <a:xfrm>
            <a:off x="1443491" y="2015733"/>
            <a:ext cx="6571343" cy="3946656"/>
          </a:xfrm>
        </p:spPr>
        <p:txBody>
          <a:bodyPr>
            <a:normAutofit/>
          </a:bodyPr>
          <a:lstStyle/>
          <a:p>
            <a:r>
              <a:rPr lang="en-US" dirty="0"/>
              <a:t>Appropriation</a:t>
            </a:r>
          </a:p>
          <a:p>
            <a:r>
              <a:rPr lang="en-US" dirty="0"/>
              <a:t>Code-switching</a:t>
            </a:r>
          </a:p>
          <a:p>
            <a:r>
              <a:rPr lang="en-US" dirty="0"/>
              <a:t>Key &amp; Peele (</a:t>
            </a:r>
            <a:r>
              <a:rPr lang="en-US" dirty="0" err="1"/>
              <a:t>phonecall</a:t>
            </a:r>
            <a:r>
              <a:rPr lang="en-US"/>
              <a:t>) </a:t>
            </a:r>
            <a:r>
              <a:rPr lang="en-US" dirty="0">
                <a:hlinkClick r:id="rId2"/>
              </a:rPr>
              <a:t>https://www.youtube.com/watch?v=qXH5CD3O7Oc</a:t>
            </a:r>
            <a:r>
              <a:rPr lang="en-US" dirty="0"/>
              <a:t> </a:t>
            </a:r>
          </a:p>
          <a:p>
            <a:r>
              <a:rPr lang="en-US" dirty="0"/>
              <a:t>Key &amp; Peele II (Obama and Luther)</a:t>
            </a:r>
          </a:p>
          <a:p>
            <a:pPr marL="0" indent="0">
              <a:buNone/>
            </a:pPr>
            <a:r>
              <a:rPr lang="en-US" dirty="0"/>
              <a:t>    </a:t>
            </a:r>
            <a:r>
              <a:rPr lang="en-US" dirty="0">
                <a:hlinkClick r:id="rId3"/>
              </a:rPr>
              <a:t>https://youtu.be/-qv7k2_lc0M</a:t>
            </a:r>
            <a:endParaRPr lang="en-US" dirty="0"/>
          </a:p>
          <a:p>
            <a:r>
              <a:rPr lang="en-US" dirty="0"/>
              <a:t>Key &amp; Peele III (A Capella Club)</a:t>
            </a:r>
            <a:br>
              <a:rPr lang="en-US" dirty="0"/>
            </a:br>
            <a:r>
              <a:rPr lang="en-US" dirty="0">
                <a:hlinkClick r:id="rId4"/>
              </a:rPr>
              <a:t>https://www.youtube.com/watch?v=zda8H32pyeI</a:t>
            </a:r>
            <a:r>
              <a:rPr lang="en-US" dirty="0"/>
              <a:t>  </a:t>
            </a:r>
          </a:p>
          <a:p>
            <a:endParaRPr lang="en-US" dirty="0"/>
          </a:p>
        </p:txBody>
      </p:sp>
    </p:spTree>
    <p:extLst>
      <p:ext uri="{BB962C8B-B14F-4D97-AF65-F5344CB8AC3E}">
        <p14:creationId xmlns:p14="http://schemas.microsoft.com/office/powerpoint/2010/main" val="1280988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0CF89-4167-90CC-C10D-B5BF7E2A9308}"/>
              </a:ext>
            </a:extLst>
          </p:cNvPr>
          <p:cNvSpPr>
            <a:spLocks noGrp="1"/>
          </p:cNvSpPr>
          <p:nvPr>
            <p:ph type="title"/>
          </p:nvPr>
        </p:nvSpPr>
        <p:spPr>
          <a:xfrm>
            <a:off x="1443491" y="1217880"/>
            <a:ext cx="6571343" cy="587134"/>
          </a:xfrm>
        </p:spPr>
        <p:txBody>
          <a:bodyPr/>
          <a:lstStyle/>
          <a:p>
            <a:r>
              <a:rPr lang="en-US" dirty="0"/>
              <a:t>Goals of intercultural	</a:t>
            </a:r>
          </a:p>
        </p:txBody>
      </p:sp>
      <p:sp>
        <p:nvSpPr>
          <p:cNvPr id="3" name="Content Placeholder 2">
            <a:extLst>
              <a:ext uri="{FF2B5EF4-FFF2-40B4-BE49-F238E27FC236}">
                <a16:creationId xmlns:a16="http://schemas.microsoft.com/office/drawing/2014/main" id="{FFFB798A-64DD-11AD-8041-5C20D5265735}"/>
              </a:ext>
            </a:extLst>
          </p:cNvPr>
          <p:cNvSpPr>
            <a:spLocks noGrp="1"/>
          </p:cNvSpPr>
          <p:nvPr>
            <p:ph idx="1"/>
          </p:nvPr>
        </p:nvSpPr>
        <p:spPr/>
        <p:txBody>
          <a:bodyPr/>
          <a:lstStyle/>
          <a:p>
            <a:r>
              <a:rPr lang="en-US" dirty="0"/>
              <a:t>Theory construction</a:t>
            </a:r>
          </a:p>
          <a:p>
            <a:r>
              <a:rPr lang="en-US" dirty="0"/>
              <a:t>Cracking the cultural codes</a:t>
            </a:r>
          </a:p>
          <a:p>
            <a:r>
              <a:rPr lang="en-US" dirty="0"/>
              <a:t>Reduction of prejudice and conflict between ethnic groups</a:t>
            </a:r>
          </a:p>
        </p:txBody>
      </p:sp>
    </p:spTree>
    <p:extLst>
      <p:ext uri="{BB962C8B-B14F-4D97-AF65-F5344CB8AC3E}">
        <p14:creationId xmlns:p14="http://schemas.microsoft.com/office/powerpoint/2010/main" val="4034798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a:t>
            </a:r>
          </a:p>
        </p:txBody>
      </p:sp>
      <p:sp>
        <p:nvSpPr>
          <p:cNvPr id="3" name="Content Placeholder 2"/>
          <p:cNvSpPr>
            <a:spLocks noGrp="1"/>
          </p:cNvSpPr>
          <p:nvPr>
            <p:ph idx="1"/>
          </p:nvPr>
        </p:nvSpPr>
        <p:spPr>
          <a:xfrm>
            <a:off x="1443491" y="2015733"/>
            <a:ext cx="6911369" cy="3846448"/>
          </a:xfrm>
        </p:spPr>
        <p:txBody>
          <a:bodyPr>
            <a:normAutofit/>
          </a:bodyPr>
          <a:lstStyle/>
          <a:p>
            <a:r>
              <a:rPr lang="en-US" dirty="0"/>
              <a:t>The accumulated knowledge and beliefs held by specific portions of humanity.</a:t>
            </a:r>
          </a:p>
          <a:p>
            <a:r>
              <a:rPr lang="en-US" dirty="0"/>
              <a:t>Culture exists fundamentally in the hearts and minds of people, not in observable reality.</a:t>
            </a:r>
          </a:p>
          <a:p>
            <a:r>
              <a:rPr lang="en-US" dirty="0"/>
              <a:t>Cultural artifacts, such as art and music, are products of the knowledge and beliefs that constitute that particular shared culture.</a:t>
            </a:r>
          </a:p>
        </p:txBody>
      </p:sp>
    </p:spTree>
    <p:extLst>
      <p:ext uri="{BB962C8B-B14F-4D97-AF65-F5344CB8AC3E}">
        <p14:creationId xmlns:p14="http://schemas.microsoft.com/office/powerpoint/2010/main" val="402931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intercultural</a:t>
            </a:r>
            <a:br>
              <a:rPr lang="en-US" dirty="0"/>
            </a:br>
            <a:r>
              <a:rPr lang="en-US" dirty="0"/>
              <a:t>communication?</a:t>
            </a:r>
          </a:p>
        </p:txBody>
      </p:sp>
      <p:sp>
        <p:nvSpPr>
          <p:cNvPr id="3" name="Content Placeholder 2"/>
          <p:cNvSpPr>
            <a:spLocks noGrp="1"/>
          </p:cNvSpPr>
          <p:nvPr>
            <p:ph idx="1"/>
          </p:nvPr>
        </p:nvSpPr>
        <p:spPr>
          <a:xfrm>
            <a:off x="1443491" y="2015733"/>
            <a:ext cx="6911369" cy="3846448"/>
          </a:xfrm>
        </p:spPr>
        <p:txBody>
          <a:bodyPr>
            <a:normAutofit/>
          </a:bodyPr>
          <a:lstStyle/>
          <a:p>
            <a:r>
              <a:rPr lang="en-US" sz="2400" dirty="0"/>
              <a:t>Communication between or among people from different cultures, and this is not restricted to language or linguistic difference.</a:t>
            </a:r>
          </a:p>
          <a:p>
            <a:r>
              <a:rPr lang="en-US" sz="2400" dirty="0"/>
              <a:t>Its study is an attempt to ‘crack the code’ of cultural difference by analyzing meaning assignment in interactions between people whose attitudes, beliefs, and values differ due to their cultural backgrounds.</a:t>
            </a:r>
          </a:p>
        </p:txBody>
      </p:sp>
    </p:spTree>
    <p:extLst>
      <p:ext uri="{BB962C8B-B14F-4D97-AF65-F5344CB8AC3E}">
        <p14:creationId xmlns:p14="http://schemas.microsoft.com/office/powerpoint/2010/main" val="263655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8AD5E554-0AFD-6B54-DC05-B00EF7600C17}"/>
              </a:ext>
            </a:extLst>
          </p:cNvPr>
          <p:cNvSpPr txBox="1">
            <a:spLocks/>
          </p:cNvSpPr>
          <p:nvPr/>
        </p:nvSpPr>
        <p:spPr>
          <a:xfrm>
            <a:off x="1305704" y="831793"/>
            <a:ext cx="7700509" cy="1004654"/>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dirty="0"/>
              <a:t>What are the some of the cultures in which you share &amp; participate? </a:t>
            </a:r>
          </a:p>
        </p:txBody>
      </p:sp>
      <p:sp>
        <p:nvSpPr>
          <p:cNvPr id="9" name="Text Placeholder 4">
            <a:extLst>
              <a:ext uri="{FF2B5EF4-FFF2-40B4-BE49-F238E27FC236}">
                <a16:creationId xmlns:a16="http://schemas.microsoft.com/office/drawing/2014/main" id="{9BD00BA5-3835-9ED4-0CD2-A2C04688A3A7}"/>
              </a:ext>
            </a:extLst>
          </p:cNvPr>
          <p:cNvSpPr txBox="1">
            <a:spLocks/>
          </p:cNvSpPr>
          <p:nvPr/>
        </p:nvSpPr>
        <p:spPr>
          <a:xfrm>
            <a:off x="1443491" y="2015733"/>
            <a:ext cx="5617002" cy="2168719"/>
          </a:xfrm>
          <a:prstGeom prst="rect">
            <a:avLst/>
          </a:prstGeom>
        </p:spPr>
        <p:txBody>
          <a:bodyPr vert="horz" lIns="91440" tIns="45720" rIns="91440" bIns="45720" rtlCol="0" anchor="t">
            <a:normAutofit fontScale="92500" lnSpcReduction="20000"/>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a:t>Ethnic or identity-based?</a:t>
            </a:r>
          </a:p>
          <a:p>
            <a:r>
              <a:rPr lang="en-US"/>
              <a:t>Professional?</a:t>
            </a:r>
          </a:p>
          <a:p>
            <a:r>
              <a:rPr lang="en-US"/>
              <a:t>Faith-based?</a:t>
            </a:r>
          </a:p>
          <a:p>
            <a:r>
              <a:rPr lang="en-US"/>
              <a:t>Social?</a:t>
            </a:r>
          </a:p>
          <a:p>
            <a:r>
              <a:rPr lang="en-US"/>
              <a:t>Others?</a:t>
            </a:r>
            <a:endParaRPr lang="en-US" dirty="0"/>
          </a:p>
        </p:txBody>
      </p:sp>
    </p:spTree>
    <p:extLst>
      <p:ext uri="{BB962C8B-B14F-4D97-AF65-F5344CB8AC3E}">
        <p14:creationId xmlns:p14="http://schemas.microsoft.com/office/powerpoint/2010/main" val="3713810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 communication</a:t>
            </a:r>
          </a:p>
        </p:txBody>
      </p:sp>
      <p:sp>
        <p:nvSpPr>
          <p:cNvPr id="3" name="Content Placeholder 2"/>
          <p:cNvSpPr>
            <a:spLocks noGrp="1"/>
          </p:cNvSpPr>
          <p:nvPr>
            <p:ph idx="1"/>
          </p:nvPr>
        </p:nvSpPr>
        <p:spPr>
          <a:xfrm>
            <a:off x="1443491" y="2015733"/>
            <a:ext cx="6911369" cy="3846448"/>
          </a:xfrm>
        </p:spPr>
        <p:txBody>
          <a:bodyPr>
            <a:normAutofit/>
          </a:bodyPr>
          <a:lstStyle/>
          <a:p>
            <a:r>
              <a:rPr lang="en-US" dirty="0"/>
              <a:t>Comparing communication across two or more specific cultures or ethnicities</a:t>
            </a:r>
          </a:p>
          <a:p>
            <a:r>
              <a:rPr lang="en-US" dirty="0"/>
              <a:t>Examples: Japanese v. U.S., African-American v. Hispanic</a:t>
            </a:r>
          </a:p>
          <a:p>
            <a:r>
              <a:rPr lang="en-US" dirty="0"/>
              <a:t>(Why so much comparing Japanese and American communication?)</a:t>
            </a:r>
          </a:p>
        </p:txBody>
      </p:sp>
    </p:spTree>
    <p:extLst>
      <p:ext uri="{BB962C8B-B14F-4D97-AF65-F5344CB8AC3E}">
        <p14:creationId xmlns:p14="http://schemas.microsoft.com/office/powerpoint/2010/main" val="1900484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192827"/>
            <a:ext cx="6571343" cy="610921"/>
          </a:xfrm>
        </p:spPr>
        <p:txBody>
          <a:bodyPr/>
          <a:lstStyle/>
          <a:p>
            <a:r>
              <a:rPr lang="en-US" dirty="0"/>
              <a:t>Pike’s distinctions (1966)</a:t>
            </a:r>
          </a:p>
        </p:txBody>
      </p:sp>
      <p:sp>
        <p:nvSpPr>
          <p:cNvPr id="3" name="Content Placeholder 2"/>
          <p:cNvSpPr>
            <a:spLocks noGrp="1"/>
          </p:cNvSpPr>
          <p:nvPr>
            <p:ph idx="1"/>
          </p:nvPr>
        </p:nvSpPr>
        <p:spPr>
          <a:xfrm>
            <a:off x="1443491" y="2015733"/>
            <a:ext cx="6911369" cy="3846448"/>
          </a:xfrm>
        </p:spPr>
        <p:txBody>
          <a:bodyPr>
            <a:normAutofit/>
          </a:bodyPr>
          <a:lstStyle/>
          <a:p>
            <a:r>
              <a:rPr lang="en-US" dirty="0"/>
              <a:t>Pike, borrowing from linguistics, developed the </a:t>
            </a:r>
            <a:r>
              <a:rPr lang="en-US" i="1" dirty="0"/>
              <a:t>etic/emic </a:t>
            </a:r>
            <a:r>
              <a:rPr lang="en-US" dirty="0"/>
              <a:t>distinction</a:t>
            </a:r>
          </a:p>
          <a:p>
            <a:r>
              <a:rPr lang="en-US" i="1" dirty="0"/>
              <a:t>Phonetic v. phonemic</a:t>
            </a:r>
          </a:p>
          <a:p>
            <a:r>
              <a:rPr lang="en-US" i="1" dirty="0"/>
              <a:t>Phonetics</a:t>
            </a:r>
            <a:r>
              <a:rPr lang="en-US" dirty="0"/>
              <a:t> studies sound and symbol production as observed by people outside the person and culture being studies</a:t>
            </a:r>
          </a:p>
          <a:p>
            <a:r>
              <a:rPr lang="en-US" i="1" dirty="0"/>
              <a:t>Phonemics</a:t>
            </a:r>
            <a:r>
              <a:rPr lang="en-US" dirty="0"/>
              <a:t> examines meaning inside the person and culture; thus, </a:t>
            </a:r>
            <a:r>
              <a:rPr lang="en-US" i="1" dirty="0"/>
              <a:t>emic</a:t>
            </a:r>
            <a:r>
              <a:rPr lang="en-US" dirty="0"/>
              <a:t> approaches look at a single culture often from the perspective of a person thinking, communicating, and behaving within that culture</a:t>
            </a:r>
          </a:p>
        </p:txBody>
      </p:sp>
    </p:spTree>
    <p:extLst>
      <p:ext uri="{BB962C8B-B14F-4D97-AF65-F5344CB8AC3E}">
        <p14:creationId xmlns:p14="http://schemas.microsoft.com/office/powerpoint/2010/main" val="4248110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230406"/>
            <a:ext cx="6571343" cy="587134"/>
          </a:xfrm>
        </p:spPr>
        <p:txBody>
          <a:bodyPr/>
          <a:lstStyle/>
          <a:p>
            <a:r>
              <a:rPr lang="en-US" dirty="0"/>
              <a:t>Comparing Cultures</a:t>
            </a:r>
          </a:p>
        </p:txBody>
      </p:sp>
      <p:sp>
        <p:nvSpPr>
          <p:cNvPr id="3" name="Content Placeholder 2"/>
          <p:cNvSpPr>
            <a:spLocks noGrp="1"/>
          </p:cNvSpPr>
          <p:nvPr>
            <p:ph idx="1"/>
          </p:nvPr>
        </p:nvSpPr>
        <p:spPr/>
        <p:txBody>
          <a:bodyPr>
            <a:normAutofit/>
          </a:bodyPr>
          <a:lstStyle/>
          <a:p>
            <a:r>
              <a:rPr lang="en-US" dirty="0"/>
              <a:t>Hofstede’s four dimensions with which to compare cultures</a:t>
            </a:r>
          </a:p>
          <a:p>
            <a:pPr lvl="1"/>
            <a:r>
              <a:rPr lang="en-US" dirty="0"/>
              <a:t>Power distribution</a:t>
            </a:r>
          </a:p>
          <a:p>
            <a:pPr lvl="1"/>
            <a:r>
              <a:rPr lang="en-US" dirty="0"/>
              <a:t>Gender roles</a:t>
            </a:r>
          </a:p>
          <a:p>
            <a:pPr lvl="1"/>
            <a:r>
              <a:rPr lang="en-US" dirty="0"/>
              <a:t>Uncertainty avoidance, or how people try to avoid ambiguity</a:t>
            </a:r>
          </a:p>
          <a:p>
            <a:pPr lvl="1"/>
            <a:r>
              <a:rPr lang="en-US" dirty="0"/>
              <a:t>Individualism, or whether people look out for themselves and their families as opposed to some larger group</a:t>
            </a:r>
          </a:p>
          <a:p>
            <a:pPr lvl="2"/>
            <a:r>
              <a:rPr lang="en-US" dirty="0"/>
              <a:t>Collectivistic v. Individualistic</a:t>
            </a:r>
          </a:p>
        </p:txBody>
      </p:sp>
    </p:spTree>
    <p:extLst>
      <p:ext uri="{BB962C8B-B14F-4D97-AF65-F5344CB8AC3E}">
        <p14:creationId xmlns:p14="http://schemas.microsoft.com/office/powerpoint/2010/main" val="825827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Collective v. individualistic cultures</a:t>
            </a:r>
          </a:p>
        </p:txBody>
      </p:sp>
      <p:sp>
        <p:nvSpPr>
          <p:cNvPr id="3" name="Content Placeholder 2"/>
          <p:cNvSpPr>
            <a:spLocks noGrp="1"/>
          </p:cNvSpPr>
          <p:nvPr>
            <p:ph idx="1"/>
          </p:nvPr>
        </p:nvSpPr>
        <p:spPr>
          <a:xfrm>
            <a:off x="1318231" y="1915525"/>
            <a:ext cx="7525144" cy="4137955"/>
          </a:xfrm>
        </p:spPr>
        <p:txBody>
          <a:bodyPr>
            <a:normAutofit fontScale="92500" lnSpcReduction="10000"/>
          </a:bodyPr>
          <a:lstStyle/>
          <a:p>
            <a:r>
              <a:rPr lang="en-US" dirty="0"/>
              <a:t>High Context: In collectivistic cultures, most of the information is either in the physical context or internalized in the person; very little is in the coded, explicit part of the message</a:t>
            </a:r>
          </a:p>
          <a:p>
            <a:pPr lvl="1"/>
            <a:r>
              <a:rPr lang="en-US" dirty="0"/>
              <a:t>Less is verbally explicit or written or formally expressed</a:t>
            </a:r>
          </a:p>
          <a:p>
            <a:pPr lvl="1"/>
            <a:r>
              <a:rPr lang="en-US" dirty="0"/>
              <a:t>People have close connections over a long period of time</a:t>
            </a:r>
          </a:p>
          <a:p>
            <a:pPr lvl="1"/>
            <a:r>
              <a:rPr lang="en-US" dirty="0"/>
              <a:t>Examples: family gatherings, friend groups</a:t>
            </a:r>
          </a:p>
          <a:p>
            <a:r>
              <a:rPr lang="en-US" dirty="0"/>
              <a:t>Low Context: In individualistic cultures, most of the information is vested in the explicit message</a:t>
            </a:r>
          </a:p>
          <a:p>
            <a:pPr lvl="1"/>
            <a:r>
              <a:rPr lang="en-US" dirty="0"/>
              <a:t>Rule-oriented, task-centered</a:t>
            </a:r>
          </a:p>
          <a:p>
            <a:pPr lvl="1"/>
            <a:r>
              <a:rPr lang="en-US" dirty="0"/>
              <a:t>More knowledge is public, external, and accessible.</a:t>
            </a:r>
          </a:p>
          <a:p>
            <a:pPr lvl="1"/>
            <a:r>
              <a:rPr lang="en-US" dirty="0"/>
              <a:t>Many connections but of shorter duration or for some specific reason</a:t>
            </a:r>
          </a:p>
          <a:p>
            <a:pPr lvl="1"/>
            <a:r>
              <a:rPr lang="en-US" dirty="0"/>
              <a:t>Examples: an airport, grocery store, the doctor’s office</a:t>
            </a:r>
          </a:p>
        </p:txBody>
      </p:sp>
    </p:spTree>
    <p:extLst>
      <p:ext uri="{BB962C8B-B14F-4D97-AF65-F5344CB8AC3E}">
        <p14:creationId xmlns:p14="http://schemas.microsoft.com/office/powerpoint/2010/main" val="304560309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{F56FE95D-BEC1-3945-8F7B-77A76E303FA0}tf10001119</Template>
  <TotalTime>424</TotalTime>
  <Words>1283</Words>
  <Application>Microsoft Macintosh PowerPoint</Application>
  <PresentationFormat>On-screen Show (4:3)</PresentationFormat>
  <Paragraphs>120</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Gill Sans MT</vt:lpstr>
      <vt:lpstr>Gallery</vt:lpstr>
      <vt:lpstr>Intercultural Communication</vt:lpstr>
      <vt:lpstr>What is culture?</vt:lpstr>
      <vt:lpstr>What is culture?</vt:lpstr>
      <vt:lpstr>What is intercultural communication?</vt:lpstr>
      <vt:lpstr>PowerPoint Presentation</vt:lpstr>
      <vt:lpstr>Cross-cultural communication</vt:lpstr>
      <vt:lpstr>Pike’s distinctions (1966)</vt:lpstr>
      <vt:lpstr>Comparing Cultures</vt:lpstr>
      <vt:lpstr>Collective v. individualistic cultures</vt:lpstr>
      <vt:lpstr>Communicating Competently</vt:lpstr>
      <vt:lpstr>Ethnography</vt:lpstr>
      <vt:lpstr>How to do Ethnography</vt:lpstr>
      <vt:lpstr>Concerns with ethnography</vt:lpstr>
      <vt:lpstr>Qualitative v. quantitative</vt:lpstr>
      <vt:lpstr>Qualitative v. quantitative</vt:lpstr>
      <vt:lpstr>Qualitative v. quantitative</vt:lpstr>
      <vt:lpstr>Communication Accommodation Theory</vt:lpstr>
      <vt:lpstr>Communication Accommodation Strategies</vt:lpstr>
      <vt:lpstr>Motivation for Accommodation</vt:lpstr>
      <vt:lpstr>To Converge or Diverge?</vt:lpstr>
      <vt:lpstr>To Converge or Diverge?</vt:lpstr>
      <vt:lpstr>Goals of intercultural </vt:lpstr>
    </vt:vector>
  </TitlesOfParts>
  <Company>Berry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 Communication</dc:title>
  <dc:creator>Hope Willoughby</dc:creator>
  <cp:lastModifiedBy>Carroll, Brian</cp:lastModifiedBy>
  <cp:revision>30</cp:revision>
  <dcterms:created xsi:type="dcterms:W3CDTF">2017-04-04T18:22:42Z</dcterms:created>
  <dcterms:modified xsi:type="dcterms:W3CDTF">2023-10-26T19:30:37Z</dcterms:modified>
</cp:coreProperties>
</file>