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4" r:id="rId3"/>
    <p:sldId id="257" r:id="rId4"/>
    <p:sldId id="273" r:id="rId5"/>
    <p:sldId id="258" r:id="rId6"/>
    <p:sldId id="275" r:id="rId7"/>
    <p:sldId id="276" r:id="rId8"/>
    <p:sldId id="25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DCC1-356B-134F-ADE4-516AF09E7CCA}" type="datetimeFigureOut">
              <a:rPr lang="en-US" smtClean="0"/>
              <a:t>4/8/21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18A8-7167-B049-B12E-046F8D9B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4/8/21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a-toj0weAEM&amp;feature=youtu.b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sGHExeP3u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Media Effects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Willoughby, COM 415</a:t>
            </a:r>
          </a:p>
        </p:txBody>
      </p:sp>
    </p:spTree>
    <p:extLst>
      <p:ext uri="{BB962C8B-B14F-4D97-AF65-F5344CB8AC3E}">
        <p14:creationId xmlns:p14="http://schemas.microsoft.com/office/powerpoint/2010/main" val="141392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987DA-CEFE-A449-872D-91ED0B49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media affect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BEF8F-AD66-1449-82FA-46C25CF9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media affect our thoughts, attitudes, and behavior</a:t>
            </a:r>
          </a:p>
          <a:p>
            <a:r>
              <a:rPr lang="en-US" dirty="0"/>
              <a:t>Katz ”Communication research is about effect”</a:t>
            </a:r>
          </a:p>
          <a:p>
            <a:r>
              <a:rPr lang="en-US" dirty="0"/>
              <a:t>Wide range of theories to explain how we use media and how media impact us</a:t>
            </a:r>
          </a:p>
          <a:p>
            <a:pPr lvl="1"/>
            <a:r>
              <a:rPr lang="en-US" dirty="0"/>
              <a:t>Early theories</a:t>
            </a:r>
          </a:p>
          <a:p>
            <a:pPr lvl="1"/>
            <a:r>
              <a:rPr lang="en-US" dirty="0"/>
              <a:t>Uses and Gratifications</a:t>
            </a:r>
          </a:p>
          <a:p>
            <a:pPr lvl="1"/>
            <a:r>
              <a:rPr lang="en-US" dirty="0"/>
              <a:t>Cultivation</a:t>
            </a:r>
          </a:p>
          <a:p>
            <a:pPr lvl="1"/>
            <a:r>
              <a:rPr lang="en-US" dirty="0"/>
              <a:t>Priming/Framing</a:t>
            </a:r>
          </a:p>
          <a:p>
            <a:pPr lvl="1"/>
            <a:r>
              <a:rPr lang="en-US" dirty="0"/>
              <a:t>Agenda Setting</a:t>
            </a:r>
          </a:p>
        </p:txBody>
      </p:sp>
    </p:spTree>
    <p:extLst>
      <p:ext uri="{BB962C8B-B14F-4D97-AF65-F5344CB8AC3E}">
        <p14:creationId xmlns:p14="http://schemas.microsoft.com/office/powerpoint/2010/main" val="1983292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 Bullet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Also known as Hypodermic Needle Model </a:t>
            </a:r>
          </a:p>
          <a:p>
            <a:pPr lvl="1"/>
            <a:r>
              <a:rPr lang="en-US" dirty="0"/>
              <a:t>Harold </a:t>
            </a:r>
            <a:r>
              <a:rPr lang="en-US" dirty="0" err="1"/>
              <a:t>Lasswell</a:t>
            </a:r>
            <a:r>
              <a:rPr lang="en-US" dirty="0"/>
              <a:t> first published in 1930</a:t>
            </a:r>
          </a:p>
          <a:p>
            <a:pPr lvl="1"/>
            <a:r>
              <a:rPr lang="en-US" dirty="0"/>
              <a:t>Media’s message fired from magic gun into audience’s head</a:t>
            </a:r>
          </a:p>
          <a:p>
            <a:pPr lvl="1"/>
            <a:r>
              <a:rPr lang="en-US" dirty="0"/>
              <a:t>Assumes audience is passive and singular</a:t>
            </a:r>
          </a:p>
          <a:p>
            <a:pPr lvl="1"/>
            <a:r>
              <a:rPr lang="en-US" dirty="0"/>
              <a:t>Claims mass media had a direct, immediate and powerful effect on its audiences</a:t>
            </a:r>
          </a:p>
          <a:p>
            <a:r>
              <a:rPr lang="en-US" dirty="0"/>
              <a:t>Popular from 1930—1950s to describe media influence</a:t>
            </a:r>
          </a:p>
          <a:p>
            <a:pPr lvl="1"/>
            <a:r>
              <a:rPr lang="en-US" dirty="0"/>
              <a:t>Radio and television rose in popularity</a:t>
            </a:r>
          </a:p>
          <a:p>
            <a:pPr lvl="1"/>
            <a:r>
              <a:rPr lang="en-US" dirty="0"/>
              <a:t>Advertising and propaganda were becoming mainstream</a:t>
            </a:r>
          </a:p>
          <a:p>
            <a:pPr lvl="1"/>
            <a:r>
              <a:rPr lang="en-US" dirty="0"/>
              <a:t>Hitler used mass media in 1930s to unify Germans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71604-2DF9-6F48-A032-2F148AAA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Magic Bullet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6D35C-F203-104C-931F-256380FB20A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Example:  Orson Welles War of the Worlds</a:t>
            </a:r>
          </a:p>
          <a:p>
            <a:pPr lvl="1"/>
            <a:r>
              <a:rPr lang="en-US" dirty="0"/>
              <a:t>Radio broadcast of H.G. Wells alien invasion story</a:t>
            </a:r>
          </a:p>
          <a:p>
            <a:pPr lvl="1"/>
            <a:r>
              <a:rPr lang="en-US" dirty="0"/>
              <a:t>Approx. 12 million people in U.S. heard broadcast, and 1 million thought invasion was real</a:t>
            </a:r>
          </a:p>
          <a:p>
            <a:pPr lvl="1"/>
            <a:r>
              <a:rPr lang="en-US" dirty="0"/>
              <a:t>Made public seem gullible and easily influenced by mass media</a:t>
            </a:r>
          </a:p>
          <a:p>
            <a:r>
              <a:rPr lang="en-US" dirty="0">
                <a:hlinkClick r:id="rId2"/>
              </a:rPr>
              <a:t>https://www.youtube.com/watch?v=a-toj0weAEM&amp;feature=youtu.be</a:t>
            </a:r>
            <a:endParaRPr lang="en-US" dirty="0"/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1E3488-E774-F143-BBC6-6F428457F20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37" y="2665413"/>
            <a:ext cx="2590800" cy="3009900"/>
          </a:xfrm>
        </p:spPr>
      </p:pic>
    </p:spTree>
    <p:extLst>
      <p:ext uri="{BB962C8B-B14F-4D97-AF65-F5344CB8AC3E}">
        <p14:creationId xmlns:p14="http://schemas.microsoft.com/office/powerpoint/2010/main" val="19082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Two-Step Flow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Elihu</a:t>
            </a:r>
            <a:r>
              <a:rPr lang="en-US" dirty="0"/>
              <a:t> Katz and Paul </a:t>
            </a:r>
            <a:r>
              <a:rPr lang="en-US" dirty="0" err="1"/>
              <a:t>Lazarsfeld</a:t>
            </a:r>
            <a:r>
              <a:rPr lang="en-US" dirty="0"/>
              <a:t>, 1955</a:t>
            </a:r>
          </a:p>
          <a:p>
            <a:r>
              <a:rPr lang="en-US" dirty="0"/>
              <a:t>More likely to be influenced by other people (opinion leaders) than media</a:t>
            </a:r>
          </a:p>
          <a:p>
            <a:r>
              <a:rPr lang="en-US" dirty="0"/>
              <a:t>First stage:  direct transmission of information to small group of people who stay informed</a:t>
            </a:r>
          </a:p>
          <a:p>
            <a:r>
              <a:rPr lang="en-US" dirty="0"/>
              <a:t>Second stage:  opinion leaders pass on and interpret messages to others in face-to-face discussion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B464D29-AA68-3242-80FE-4E4680E98EE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308" y="2214563"/>
            <a:ext cx="3287058" cy="3911600"/>
          </a:xfrm>
        </p:spPr>
      </p:pic>
    </p:spTree>
    <p:extLst>
      <p:ext uri="{BB962C8B-B14F-4D97-AF65-F5344CB8AC3E}">
        <p14:creationId xmlns:p14="http://schemas.microsoft.com/office/powerpoint/2010/main" val="2800404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3963F-37AB-734D-AC81-2DEBB5FA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Two-Step Flow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0A5FB-1DF8-0E48-87B5-29BB64DDF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https://www.youtube.com/watch?v=csGHExeP3uA</a:t>
            </a:r>
            <a:r>
              <a:rPr lang="en-US" dirty="0"/>
              <a:t> </a:t>
            </a:r>
          </a:p>
          <a:p>
            <a:r>
              <a:rPr lang="en-US" dirty="0"/>
              <a:t>Revised two-step theory of media influence</a:t>
            </a:r>
          </a:p>
          <a:p>
            <a:pPr lvl="1"/>
            <a:r>
              <a:rPr lang="en-US" dirty="0"/>
              <a:t>Transmission of information to mass audience</a:t>
            </a:r>
          </a:p>
          <a:p>
            <a:pPr lvl="1"/>
            <a:r>
              <a:rPr lang="en-US" dirty="0"/>
              <a:t>Validation of message by people the viewer respects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25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6DAB2C-5C7B-5B46-935E-199BD871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are some opinion leaders that influence us today?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7E70E2-581E-6740-AAAC-4FF4C39791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21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Excitation Transfer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Theory from social psychology used by media effects scholars</a:t>
            </a:r>
          </a:p>
          <a:p>
            <a:r>
              <a:rPr lang="en-US" dirty="0" err="1"/>
              <a:t>Dolf</a:t>
            </a:r>
            <a:r>
              <a:rPr lang="en-US" dirty="0"/>
              <a:t> </a:t>
            </a:r>
            <a:r>
              <a:rPr lang="en-US" dirty="0" err="1"/>
              <a:t>Zillman</a:t>
            </a:r>
            <a:r>
              <a:rPr lang="en-US" dirty="0"/>
              <a:t> introduced in 1960s</a:t>
            </a:r>
          </a:p>
          <a:p>
            <a:r>
              <a:rPr lang="en-US" dirty="0"/>
              <a:t>the physiological dimension of emotional response to an initial stimulus or event persists/lingers beyond immediate exposure to that stimulus</a:t>
            </a:r>
          </a:p>
          <a:p>
            <a:pPr lvl="1"/>
            <a:r>
              <a:rPr lang="en-US" dirty="0"/>
              <a:t>i.e. Emotional reactions like fear, anger, joy, and lust generate heightened arousal that takes a while to dissipate after media exposure</a:t>
            </a:r>
          </a:p>
          <a:p>
            <a:pPr lvl="1"/>
            <a:r>
              <a:rPr lang="en-US" dirty="0"/>
              <a:t>Leftover excitation amplifies moods we feel afterward</a:t>
            </a:r>
          </a:p>
        </p:txBody>
      </p:sp>
    </p:spTree>
    <p:extLst>
      <p:ext uri="{BB962C8B-B14F-4D97-AF65-F5344CB8AC3E}">
        <p14:creationId xmlns:p14="http://schemas.microsoft.com/office/powerpoint/2010/main" val="309612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3462-D12C-0A4B-AA15-76549F03C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1F539-BBD5-9644-ACF4-46EA5039E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any of these theories are true, what does this say about the impact of COPS on how we think about policing?</a:t>
            </a:r>
          </a:p>
          <a:p>
            <a:r>
              <a:rPr lang="en-US" dirty="0"/>
              <a:t>Which theory do you think best describes how </a:t>
            </a:r>
            <a:r>
              <a:rPr lang="en-US"/>
              <a:t>COPS affects us?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4743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205</TotalTime>
  <Words>371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Plaza</vt:lpstr>
      <vt:lpstr>Media Effects</vt:lpstr>
      <vt:lpstr>How do media affect us?</vt:lpstr>
      <vt:lpstr>Magic Bullet Theory</vt:lpstr>
      <vt:lpstr>Magic Bullet Theory</vt:lpstr>
      <vt:lpstr>Two-Step Flow Model</vt:lpstr>
      <vt:lpstr>Two-Step Flow Model</vt:lpstr>
      <vt:lpstr>Who are some opinion leaders that influence us today?</vt:lpstr>
      <vt:lpstr>Excitation Transfer Theory</vt:lpstr>
      <vt:lpstr>COPS</vt:lpstr>
    </vt:vector>
  </TitlesOfParts>
  <Company>Berry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Effects</dc:title>
  <dc:creator>Hope Willoughby</dc:creator>
  <cp:lastModifiedBy>Willoughby, Hope</cp:lastModifiedBy>
  <cp:revision>20</cp:revision>
  <dcterms:created xsi:type="dcterms:W3CDTF">2017-03-22T16:15:47Z</dcterms:created>
  <dcterms:modified xsi:type="dcterms:W3CDTF">2021-04-08T16:15:52Z</dcterms:modified>
</cp:coreProperties>
</file>