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68" r:id="rId5"/>
    <p:sldId id="264" r:id="rId6"/>
    <p:sldId id="267" r:id="rId7"/>
    <p:sldId id="266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874A-44AC-5347-B865-DB7600583CB0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8177A-AAB6-5F4A-9788-FF728B320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94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177A-AAB6-5F4A-9788-FF728B320C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74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Topic areas:  Donald</a:t>
            </a:r>
            <a:r>
              <a:rPr lang="en-US" baseline="0" dirty="0"/>
              <a:t> Trump, Facebook, Harry Potter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177A-AAB6-5F4A-9788-FF728B320C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6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9271" y="268288"/>
            <a:ext cx="755904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Rectangle 7"/>
          <p:cNvSpPr/>
          <p:nvPr/>
        </p:nvSpPr>
        <p:spPr>
          <a:xfrm>
            <a:off x="358587" y="268289"/>
            <a:ext cx="24384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4208929"/>
            <a:ext cx="7278624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257800"/>
            <a:ext cx="7278624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8800" y="390526"/>
            <a:ext cx="7339584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91584" y="6356351"/>
            <a:ext cx="6315456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08659" y="6356351"/>
            <a:ext cx="9144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0992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570992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609600" y="2214562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09600" y="4224973"/>
            <a:ext cx="475488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65225" y="268288"/>
            <a:ext cx="957431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95082"/>
            <a:ext cx="475488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9403" y="990600"/>
            <a:ext cx="475488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057401"/>
            <a:ext cx="475488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29081" y="268288"/>
            <a:ext cx="54864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95082"/>
            <a:ext cx="475488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057401"/>
            <a:ext cx="475488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5153" y="6124015"/>
            <a:ext cx="2336800" cy="365125"/>
          </a:xfrm>
        </p:spPr>
        <p:txBody>
          <a:bodyPr/>
          <a:lstStyle>
            <a:lvl1pPr algn="l">
              <a:defRPr/>
            </a:lvl1pPr>
          </a:lstStyle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083" y="6356351"/>
            <a:ext cx="51517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47011" y="990600"/>
            <a:ext cx="5462016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622367" y="268288"/>
            <a:ext cx="2185943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717" y="4267200"/>
            <a:ext cx="8636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9832" y="268288"/>
            <a:ext cx="9144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717" y="4840942"/>
            <a:ext cx="8633883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47295" y="268288"/>
            <a:ext cx="961015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717" y="4267200"/>
            <a:ext cx="8636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9832" y="268288"/>
            <a:ext cx="4008968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717" y="4840942"/>
            <a:ext cx="8633883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4470400" y="268289"/>
            <a:ext cx="6269317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470400" y="2131936"/>
            <a:ext cx="3072384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7667333" y="2131936"/>
            <a:ext cx="3072384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616141" y="268288"/>
            <a:ext cx="219456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65225" y="268288"/>
            <a:ext cx="957431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1035425"/>
            <a:ext cx="1763060" cy="5090739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35425"/>
            <a:ext cx="80264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616141" y="268288"/>
            <a:ext cx="219456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6141" y="6356351"/>
            <a:ext cx="2336800" cy="365125"/>
          </a:xfrm>
        </p:spPr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249271" y="268288"/>
            <a:ext cx="755904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4171950"/>
            <a:ext cx="7277225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1" y="5257800"/>
            <a:ext cx="7277224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68801" y="389966"/>
            <a:ext cx="7333129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5130" y="6356351"/>
            <a:ext cx="631214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0612" y="6356351"/>
            <a:ext cx="9144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267201" y="2877671"/>
            <a:ext cx="7529156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358587" y="268289"/>
            <a:ext cx="24384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9833" y="268288"/>
            <a:ext cx="219456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565" y="914400"/>
            <a:ext cx="867783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565" y="2209801"/>
            <a:ext cx="8677836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16141" y="6356351"/>
            <a:ext cx="2336800" cy="365125"/>
          </a:xfrm>
        </p:spPr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04564" y="6356351"/>
            <a:ext cx="65691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259" y="361017"/>
            <a:ext cx="675341" cy="365125"/>
          </a:xfrm>
        </p:spPr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9833" y="1976718"/>
            <a:ext cx="219456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45270" y="268288"/>
            <a:ext cx="1465431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1" y="3429000"/>
            <a:ext cx="6621928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6401" y="4824414"/>
            <a:ext cx="6621928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800" y="6356351"/>
            <a:ext cx="2163483" cy="365125"/>
          </a:xfrm>
        </p:spPr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083" y="6356351"/>
            <a:ext cx="70821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9833" y="4773706"/>
            <a:ext cx="39624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472" y="3429001"/>
            <a:ext cx="6621928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60472" y="4824414"/>
            <a:ext cx="6621928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8283" y="6104966"/>
            <a:ext cx="675341" cy="365125"/>
          </a:xfrm>
        </p:spPr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59832" y="268288"/>
            <a:ext cx="39624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9920" y="2214563"/>
            <a:ext cx="475488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985113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05855" y="2054132"/>
            <a:ext cx="475488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05855" y="2689412"/>
            <a:ext cx="475488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65225" y="268288"/>
            <a:ext cx="957431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98552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214562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09599" y="4224973"/>
            <a:ext cx="9861551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914400"/>
            <a:ext cx="8677836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209801"/>
            <a:ext cx="8677836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98212" y="6356351"/>
            <a:ext cx="233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39DB48F-EB53-D84A-9C75-0D9028F317D7}" type="datetimeFigureOut">
              <a:rPr lang="en-US" smtClean="0"/>
              <a:t>1/18/22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3083" y="6356351"/>
            <a:ext cx="8009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08659" y="361017"/>
            <a:ext cx="675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42FC8B6-D908-894A-8DA6-C9E6D6625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2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g8SnDIre4o" TargetMode="External"/><Relationship Id="rId2" Type="http://schemas.openxmlformats.org/officeDocument/2006/relationships/hyperlink" Target="https://www.youtube.com/watch?v=litXW91Ua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wZuL1oqOPw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s8au2G0cb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4208928"/>
            <a:ext cx="7278624" cy="1256923"/>
          </a:xfrm>
        </p:spPr>
        <p:txBody>
          <a:bodyPr>
            <a:normAutofit fontScale="90000"/>
          </a:bodyPr>
          <a:lstStyle/>
          <a:p>
            <a:r>
              <a:rPr lang="en-US" dirty="0"/>
              <a:t>Qualitative Research Methods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5465851"/>
            <a:ext cx="7278624" cy="621792"/>
          </a:xfrm>
        </p:spPr>
        <p:txBody>
          <a:bodyPr/>
          <a:lstStyle/>
          <a:p>
            <a:r>
              <a:rPr lang="en-US" dirty="0"/>
              <a:t>COM 415, Willoughby</a:t>
            </a:r>
          </a:p>
        </p:txBody>
      </p:sp>
    </p:spTree>
    <p:extLst>
      <p:ext uri="{BB962C8B-B14F-4D97-AF65-F5344CB8AC3E}">
        <p14:creationId xmlns:p14="http://schemas.microsoft.com/office/powerpoint/2010/main" val="85406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More interpretive than objective</a:t>
            </a:r>
          </a:p>
          <a:p>
            <a:r>
              <a:rPr lang="en-US" dirty="0"/>
              <a:t>“If you’ve ever wished you could truly capture and describe the essence of an experience you have had, you understand the goal of qualitative research methods.” - </a:t>
            </a:r>
            <a:r>
              <a:rPr lang="en-US" dirty="0" err="1"/>
              <a:t>Paynton</a:t>
            </a:r>
            <a:r>
              <a:rPr lang="en-US" dirty="0"/>
              <a:t> and Hahn</a:t>
            </a:r>
          </a:p>
          <a:p>
            <a:r>
              <a:rPr lang="en-US" dirty="0"/>
              <a:t>Data is typically open-ended, seeks to answer the what, how, and why of communication</a:t>
            </a:r>
          </a:p>
          <a:p>
            <a:r>
              <a:rPr lang="en-US" dirty="0"/>
              <a:t>Does not include statistically analyzing data</a:t>
            </a:r>
          </a:p>
          <a:p>
            <a:r>
              <a:rPr lang="en-US" dirty="0"/>
              <a:t>Interested in understanding the subjective lived-experience of those they study - in other words, how can we come to a more rich understanding of how people communicate?</a:t>
            </a:r>
          </a:p>
        </p:txBody>
      </p:sp>
    </p:spTree>
    <p:extLst>
      <p:ext uri="{BB962C8B-B14F-4D97-AF65-F5344CB8AC3E}">
        <p14:creationId xmlns:p14="http://schemas.microsoft.com/office/powerpoint/2010/main" val="130732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People or behavior-oriented methods</a:t>
            </a:r>
          </a:p>
          <a:p>
            <a:pPr lvl="1"/>
            <a:r>
              <a:rPr lang="en-US" dirty="0"/>
              <a:t>Interviewing </a:t>
            </a:r>
            <a:r>
              <a:rPr lang="mr-IN" dirty="0"/>
              <a:t>–</a:t>
            </a:r>
            <a:r>
              <a:rPr lang="en-US" dirty="0"/>
              <a:t> in-depth, one-on-one questioning that helps to answer why or how someone feels/behaves a certain way </a:t>
            </a:r>
            <a:r>
              <a:rPr lang="en-US" dirty="0">
                <a:hlinkClick r:id="rId2"/>
              </a:rPr>
              <a:t>https://www.youtube.com/watch?v=litXW91UauE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Focus groups </a:t>
            </a:r>
            <a:r>
              <a:rPr lang="mr-IN" dirty="0"/>
              <a:t>–</a:t>
            </a:r>
            <a:r>
              <a:rPr lang="en-US" dirty="0"/>
              <a:t> meet with groups to understand attitudes and behaviors </a:t>
            </a:r>
            <a:r>
              <a:rPr lang="en-US" dirty="0">
                <a:hlinkClick r:id="rId3"/>
              </a:rPr>
              <a:t>https://www.youtube.com/watch?v=ng8SnDIre4o</a:t>
            </a:r>
            <a:r>
              <a:rPr lang="en-US" dirty="0"/>
              <a:t> </a:t>
            </a:r>
          </a:p>
          <a:p>
            <a:r>
              <a:rPr lang="en-US" dirty="0"/>
              <a:t>Observational research – helps to understand culture/community at large</a:t>
            </a:r>
          </a:p>
          <a:p>
            <a:pPr lvl="1"/>
            <a:r>
              <a:rPr lang="en-US" dirty="0"/>
              <a:t>Ethnography </a:t>
            </a:r>
            <a:r>
              <a:rPr lang="mr-IN" dirty="0"/>
              <a:t>–</a:t>
            </a:r>
            <a:r>
              <a:rPr lang="en-US" dirty="0"/>
              <a:t> places research in midst of subjects being studied, helps answer what kinds of communication behaviors exist in particular cultures </a:t>
            </a:r>
            <a:r>
              <a:rPr lang="en-US" dirty="0">
                <a:hlinkClick r:id="rId4"/>
              </a:rPr>
              <a:t>https://www.youtube.com/watch?v=2wZuL1oqOPw</a:t>
            </a:r>
            <a:endParaRPr lang="en-US" dirty="0"/>
          </a:p>
          <a:p>
            <a:pPr lvl="1"/>
            <a:r>
              <a:rPr lang="en-US" dirty="0"/>
              <a:t>Participant observation - gives insider’s perspective, researcher is part of group being observed</a:t>
            </a:r>
          </a:p>
          <a:p>
            <a:pPr lvl="1"/>
            <a:r>
              <a:rPr lang="en-US" dirty="0"/>
              <a:t>Unobtrusive observation </a:t>
            </a:r>
            <a:r>
              <a:rPr lang="mr-IN" dirty="0"/>
              <a:t>–</a:t>
            </a:r>
            <a:r>
              <a:rPr lang="en-US" dirty="0"/>
              <a:t> study group without being present around group ex. studying how graffiti left on bathroom walls changes over time and what they means about our communicative behaviors</a:t>
            </a:r>
          </a:p>
        </p:txBody>
      </p:sp>
    </p:spTree>
    <p:extLst>
      <p:ext uri="{BB962C8B-B14F-4D97-AF65-F5344CB8AC3E}">
        <p14:creationId xmlns:p14="http://schemas.microsoft.com/office/powerpoint/2010/main" val="1306983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CA379-551F-1E41-8F60-62269B740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Qualitative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EA297-C8AB-4343-BD74-A3B5768BF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Observational research – helps to understand culture/community at large</a:t>
            </a:r>
          </a:p>
          <a:p>
            <a:pPr lvl="1"/>
            <a:r>
              <a:rPr lang="en-US" dirty="0"/>
              <a:t>Ethnography </a:t>
            </a:r>
            <a:r>
              <a:rPr lang="mr-IN" dirty="0"/>
              <a:t>–</a:t>
            </a:r>
            <a:r>
              <a:rPr lang="en-US" dirty="0"/>
              <a:t> places research in midst of subjects being studied, helps answer what kinds of communication behaviors exist in particular cultures </a:t>
            </a:r>
            <a:r>
              <a:rPr lang="en-US" dirty="0">
                <a:hlinkClick r:id="rId2"/>
              </a:rPr>
              <a:t>https://www.youtube.com/watch?v=vs8au2G0cb4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Participant observation - gives insider’s perspective, researcher is part of group being observed</a:t>
            </a:r>
          </a:p>
          <a:p>
            <a:pPr lvl="1"/>
            <a:r>
              <a:rPr lang="en-US" dirty="0"/>
              <a:t>Unobtrusive observation </a:t>
            </a:r>
            <a:r>
              <a:rPr lang="mr-IN" dirty="0"/>
              <a:t>–</a:t>
            </a:r>
            <a:r>
              <a:rPr lang="en-US" dirty="0"/>
              <a:t> study group without being present around group ex. studying how graffiti left on bathroom walls changes over time and what they means about our communicative behaviors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Textual analysis </a:t>
            </a:r>
            <a:r>
              <a:rPr lang="mr-IN" dirty="0"/>
              <a:t>–</a:t>
            </a:r>
            <a:r>
              <a:rPr lang="en-US" dirty="0"/>
              <a:t> looks at a message/text</a:t>
            </a:r>
          </a:p>
          <a:p>
            <a:pPr lvl="1"/>
            <a:r>
              <a:rPr lang="en-US" dirty="0"/>
              <a:t>Rhetorical criticism </a:t>
            </a:r>
            <a:r>
              <a:rPr lang="mr-IN" dirty="0"/>
              <a:t>–</a:t>
            </a:r>
            <a:r>
              <a:rPr lang="en-US" dirty="0"/>
              <a:t> describes, analyzes, interprets, or evaluates persuasive force of messages embedded in text</a:t>
            </a:r>
          </a:p>
          <a:p>
            <a:pPr lvl="1"/>
            <a:r>
              <a:rPr lang="en-US" dirty="0"/>
              <a:t>Critical/cultural analysis </a:t>
            </a:r>
            <a:r>
              <a:rPr lang="mr-IN" dirty="0"/>
              <a:t>–</a:t>
            </a:r>
            <a:r>
              <a:rPr lang="en-US" dirty="0"/>
              <a:t> examines and exposes how power structures within a culture are reinforced or subverted through a text</a:t>
            </a:r>
          </a:p>
          <a:p>
            <a:pPr lvl="1"/>
            <a:r>
              <a:rPr lang="en-US" dirty="0"/>
              <a:t>Conversation/interaction analysis </a:t>
            </a:r>
            <a:r>
              <a:rPr lang="mr-IN" dirty="0"/>
              <a:t>–</a:t>
            </a:r>
            <a:r>
              <a:rPr lang="en-US" dirty="0"/>
              <a:t> examines structure, messages, functions, rules, and content of people’s conversations</a:t>
            </a: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9B2ADE3C-70DA-554D-8B36-AC51235269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238" y="2587962"/>
            <a:ext cx="4754562" cy="3164801"/>
          </a:xfrm>
        </p:spPr>
      </p:pic>
    </p:spTree>
    <p:extLst>
      <p:ext uri="{BB962C8B-B14F-4D97-AF65-F5344CB8AC3E}">
        <p14:creationId xmlns:p14="http://schemas.microsoft.com/office/powerpoint/2010/main" val="204673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209801"/>
            <a:ext cx="9130302" cy="41909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Who/what are you going to study to gather your data?</a:t>
            </a:r>
          </a:p>
          <a:p>
            <a:r>
              <a:rPr lang="en-US" dirty="0"/>
              <a:t>Qualitative typically uses purposeful sampling </a:t>
            </a:r>
            <a:r>
              <a:rPr lang="mr-IN" dirty="0"/>
              <a:t>–</a:t>
            </a:r>
            <a:r>
              <a:rPr lang="en-US" dirty="0"/>
              <a:t> select the people or texts that will help you best answer your research question</a:t>
            </a:r>
          </a:p>
          <a:p>
            <a:r>
              <a:rPr lang="en-US" dirty="0"/>
              <a:t>If dealing with people, ask</a:t>
            </a:r>
          </a:p>
          <a:p>
            <a:pPr lvl="1"/>
            <a:r>
              <a:rPr lang="en-US" dirty="0"/>
              <a:t>How will I recruit people to participate in my sample?</a:t>
            </a:r>
          </a:p>
          <a:p>
            <a:pPr lvl="1"/>
            <a:r>
              <a:rPr lang="en-US" dirty="0"/>
              <a:t>How will I collect data from people in this sample?</a:t>
            </a:r>
          </a:p>
          <a:p>
            <a:pPr lvl="1"/>
            <a:r>
              <a:rPr lang="en-US" dirty="0"/>
              <a:t>How many people should I include in my sample? (want to hit saturation point)</a:t>
            </a:r>
          </a:p>
          <a:p>
            <a:pPr lvl="2"/>
            <a:r>
              <a:rPr lang="en-US" dirty="0"/>
              <a:t>Focus group – 6-8 in each, multiple focus groups result in better data</a:t>
            </a:r>
          </a:p>
          <a:p>
            <a:pPr lvl="2"/>
            <a:r>
              <a:rPr lang="en-US" dirty="0"/>
              <a:t>Ethnography – 30+ people</a:t>
            </a:r>
          </a:p>
          <a:p>
            <a:pPr lvl="2"/>
            <a:r>
              <a:rPr lang="en-US" dirty="0"/>
              <a:t>Interviews – 5-25 people</a:t>
            </a:r>
          </a:p>
          <a:p>
            <a:r>
              <a:rPr lang="en-US" dirty="0"/>
              <a:t>If dealing with texts, ask</a:t>
            </a:r>
          </a:p>
          <a:p>
            <a:pPr lvl="1"/>
            <a:r>
              <a:rPr lang="en-US" dirty="0"/>
              <a:t>What text(s) should I analyze as part of my sample?</a:t>
            </a:r>
          </a:p>
          <a:p>
            <a:pPr lvl="1"/>
            <a:r>
              <a:rPr lang="en-US" dirty="0"/>
              <a:t>How many texts should I analyze to best answer my research question?</a:t>
            </a:r>
          </a:p>
          <a:p>
            <a:pPr lvl="1"/>
            <a:r>
              <a:rPr lang="en-US" dirty="0"/>
              <a:t>What type of data will I collect from this text?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5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46" y="691116"/>
            <a:ext cx="3101164" cy="1935125"/>
          </a:xfrm>
        </p:spPr>
        <p:txBody>
          <a:bodyPr/>
          <a:lstStyle/>
          <a:p>
            <a:r>
              <a:rPr lang="en-US"/>
              <a:t>Writing About Methods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3365">
            <a:off x="4303872" y="526856"/>
            <a:ext cx="4453920" cy="6144981"/>
          </a:xfrm>
        </p:spPr>
      </p:pic>
    </p:spTree>
    <p:extLst>
      <p:ext uri="{BB962C8B-B14F-4D97-AF65-F5344CB8AC3E}">
        <p14:creationId xmlns:p14="http://schemas.microsoft.com/office/powerpoint/2010/main" val="854634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Break into three groups</a:t>
            </a:r>
          </a:p>
          <a:p>
            <a:r>
              <a:rPr lang="en-US" dirty="0"/>
              <a:t>You will be assigned a topic area to prepare a hypothetical qualitative research project on</a:t>
            </a:r>
          </a:p>
          <a:p>
            <a:r>
              <a:rPr lang="en-US" dirty="0"/>
              <a:t>For your topic, you need to come up with the following:</a:t>
            </a:r>
          </a:p>
          <a:p>
            <a:pPr lvl="1"/>
            <a:r>
              <a:rPr lang="en-US" dirty="0"/>
              <a:t>Basic research question (what do you want to find out through this research?)</a:t>
            </a:r>
          </a:p>
          <a:p>
            <a:pPr lvl="1"/>
            <a:r>
              <a:rPr lang="en-US" dirty="0"/>
              <a:t>Method you would use to conduct this research</a:t>
            </a:r>
          </a:p>
          <a:p>
            <a:pPr lvl="1"/>
            <a:r>
              <a:rPr lang="en-US" dirty="0"/>
              <a:t>Sample you would use to conduct this research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Topic area: comic books</a:t>
            </a:r>
          </a:p>
          <a:p>
            <a:pPr lvl="1"/>
            <a:r>
              <a:rPr lang="en-US" dirty="0"/>
              <a:t>Research question: How can comic books challenge racial inequality?</a:t>
            </a:r>
          </a:p>
          <a:p>
            <a:pPr lvl="1"/>
            <a:r>
              <a:rPr lang="en-US" dirty="0"/>
              <a:t>Method used:  Critical/Cultural Analysis</a:t>
            </a:r>
          </a:p>
          <a:p>
            <a:pPr lvl="1"/>
            <a:r>
              <a:rPr lang="en-US" dirty="0"/>
              <a:t>Sample:  </a:t>
            </a:r>
            <a:r>
              <a:rPr lang="en-US" i="1" dirty="0"/>
              <a:t>The Destroyer </a:t>
            </a:r>
            <a:r>
              <a:rPr lang="en-US" dirty="0"/>
              <a:t>comic book (Modern story of Frankenstein, but Dr. Frankenstein is black female who lost son to police brutality)</a:t>
            </a:r>
          </a:p>
        </p:txBody>
      </p:sp>
    </p:spTree>
    <p:extLst>
      <p:ext uri="{BB962C8B-B14F-4D97-AF65-F5344CB8AC3E}">
        <p14:creationId xmlns:p14="http://schemas.microsoft.com/office/powerpoint/2010/main" val="56656356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3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72528C"/>
      </a:accent1>
      <a:accent2>
        <a:srgbClr val="BB8F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0B419EE3-29AC-F540-A5E8-25E21462D74F}" vid="{DF2207F8-5C73-1A4D-B847-CCAA7D16ED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3265</TotalTime>
  <Words>694</Words>
  <Application>Microsoft Macintosh PowerPoint</Application>
  <PresentationFormat>Widescreen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Wingdings 2</vt:lpstr>
      <vt:lpstr>Theme1</vt:lpstr>
      <vt:lpstr>Qualitative Research Methods</vt:lpstr>
      <vt:lpstr>Qualitative Research Methods</vt:lpstr>
      <vt:lpstr>Types of Qualitative Research</vt:lpstr>
      <vt:lpstr>Types of Qualitative Research</vt:lpstr>
      <vt:lpstr>Types of Qualitative Research</vt:lpstr>
      <vt:lpstr>Sampling</vt:lpstr>
      <vt:lpstr>Writing About Methods</vt:lpstr>
      <vt:lpstr>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Qualitative Research Methods</dc:title>
  <dc:creator>Willoughby, Hope</dc:creator>
  <cp:lastModifiedBy>Willoughby, Hope</cp:lastModifiedBy>
  <cp:revision>26</cp:revision>
  <dcterms:created xsi:type="dcterms:W3CDTF">2017-08-28T16:36:19Z</dcterms:created>
  <dcterms:modified xsi:type="dcterms:W3CDTF">2022-01-20T14:24:06Z</dcterms:modified>
</cp:coreProperties>
</file>