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73" r:id="rId4"/>
    <p:sldId id="274" r:id="rId5"/>
    <p:sldId id="275" r:id="rId6"/>
    <p:sldId id="276" r:id="rId7"/>
    <p:sldId id="259" r:id="rId8"/>
    <p:sldId id="260" r:id="rId9"/>
    <p:sldId id="261" r:id="rId10"/>
    <p:sldId id="262" r:id="rId11"/>
    <p:sldId id="263" r:id="rId12"/>
    <p:sldId id="267" r:id="rId13"/>
    <p:sldId id="265" r:id="rId14"/>
    <p:sldId id="264" r:id="rId15"/>
    <p:sldId id="266" r:id="rId16"/>
    <p:sldId id="272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628E2-AA79-CB49-9732-94CF6BAB1653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A2998-84DD-DF43-A656-CE40C0AB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8177A-AAB6-5F4A-9788-FF728B320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9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88177A-AAB6-5F4A-9788-FF728B320C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69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9271" y="268288"/>
            <a:ext cx="755904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208929"/>
            <a:ext cx="7278624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257800"/>
            <a:ext cx="7278624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0" y="390526"/>
            <a:ext cx="7339584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39DB48F-EB53-D84A-9C75-0D9028F317D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1584" y="6356351"/>
            <a:ext cx="6315456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8659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875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142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90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55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403" y="990600"/>
            <a:ext cx="475488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3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29081" y="268288"/>
            <a:ext cx="54864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5153" y="6124015"/>
            <a:ext cx="2336800" cy="365125"/>
          </a:xfrm>
        </p:spPr>
        <p:txBody>
          <a:bodyPr/>
          <a:lstStyle>
            <a:lvl1pPr algn="l">
              <a:defRPr/>
            </a:lvl1pPr>
          </a:lstStyle>
          <a:p>
            <a:fld id="{439DB48F-EB53-D84A-9C75-0D9028F317D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51517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7011" y="990600"/>
            <a:ext cx="5462016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870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22367" y="268288"/>
            <a:ext cx="2185943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9144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0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47295" y="268288"/>
            <a:ext cx="961015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4008968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70400" y="268289"/>
            <a:ext cx="6269317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70400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7667333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6267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25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1035425"/>
            <a:ext cx="1763060" cy="509073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35425"/>
            <a:ext cx="80264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0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439DB48F-EB53-D84A-9C75-0D9028F317D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4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9271" y="268288"/>
            <a:ext cx="755904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171950"/>
            <a:ext cx="7277225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1" y="5257800"/>
            <a:ext cx="7277224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1" y="389966"/>
            <a:ext cx="7333129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439DB48F-EB53-D84A-9C75-0D9028F317D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130" y="6356351"/>
            <a:ext cx="631214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0612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267201" y="2877671"/>
            <a:ext cx="7529156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7534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565" y="914400"/>
            <a:ext cx="867783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565" y="2209801"/>
            <a:ext cx="8677836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439DB48F-EB53-D84A-9C75-0D9028F317D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4564" y="6356351"/>
            <a:ext cx="65691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259" y="361017"/>
            <a:ext cx="675341" cy="365125"/>
          </a:xfrm>
        </p:spPr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3" y="1976718"/>
            <a:ext cx="219456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6782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45270" y="268288"/>
            <a:ext cx="1465431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1" y="3429000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6401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800" y="6356351"/>
            <a:ext cx="2163483" cy="365125"/>
          </a:xfrm>
        </p:spPr>
        <p:txBody>
          <a:bodyPr/>
          <a:lstStyle/>
          <a:p>
            <a:fld id="{439DB48F-EB53-D84A-9C75-0D9028F317D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70821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6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4773706"/>
            <a:ext cx="39624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472" y="3429001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472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283" y="6104966"/>
            <a:ext cx="675341" cy="365125"/>
          </a:xfrm>
        </p:spPr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2" y="268288"/>
            <a:ext cx="39624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0142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992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0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98511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05855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5855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2214562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8F-EB53-D84A-9C75-0D9028F317D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09599" y="4224973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456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8677836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209801"/>
            <a:ext cx="8677836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98212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39DB48F-EB53-D84A-9C75-0D9028F317D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083" y="6356351"/>
            <a:ext cx="8009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8659" y="361017"/>
            <a:ext cx="675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42FC8B6-D908-894A-8DA6-C9E6D6625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0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208928"/>
            <a:ext cx="7278624" cy="1256923"/>
          </a:xfrm>
        </p:spPr>
        <p:txBody>
          <a:bodyPr>
            <a:normAutofit fontScale="90000"/>
          </a:bodyPr>
          <a:lstStyle/>
          <a:p>
            <a:r>
              <a:rPr lang="en-US" dirty="0"/>
              <a:t>Quantitative Research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465851"/>
            <a:ext cx="7278624" cy="621792"/>
          </a:xfrm>
        </p:spPr>
        <p:txBody>
          <a:bodyPr/>
          <a:lstStyle/>
          <a:p>
            <a:r>
              <a:rPr lang="en-US" dirty="0"/>
              <a:t>COM 415, Willoughby</a:t>
            </a:r>
          </a:p>
        </p:txBody>
      </p:sp>
    </p:spTree>
    <p:extLst>
      <p:ext uri="{BB962C8B-B14F-4D97-AF65-F5344CB8AC3E}">
        <p14:creationId xmlns:p14="http://schemas.microsoft.com/office/powerpoint/2010/main" val="2606558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2C727-4120-174E-8F1A-9E2AB13B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279A38-31F3-E64A-90B7-A7DBD7B72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method for studying attitudes, opinions and behaviors of a sample population</a:t>
            </a:r>
          </a:p>
          <a:p>
            <a:r>
              <a:rPr lang="en-US" dirty="0"/>
              <a:t>Ex: Academic memorable message of college students; Non-white adult opinions about Trump; Netflix viewing patterns of moms with kids still in school</a:t>
            </a:r>
          </a:p>
          <a:p>
            <a:r>
              <a:rPr lang="en-US" dirty="0"/>
              <a:t>Uses questionnaires or interviews to discover descriptive characteristics of phenomena, describe patterns of behavior</a:t>
            </a:r>
          </a:p>
          <a:p>
            <a:r>
              <a:rPr lang="en-US" dirty="0"/>
              <a:t>Surveys DO NOT establish cause effect relationships directly</a:t>
            </a:r>
          </a:p>
        </p:txBody>
      </p:sp>
    </p:spTree>
    <p:extLst>
      <p:ext uri="{BB962C8B-B14F-4D97-AF65-F5344CB8AC3E}">
        <p14:creationId xmlns:p14="http://schemas.microsoft.com/office/powerpoint/2010/main" val="206896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D191-E752-914C-9089-039ACA762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8586F-E2A3-344A-8B44-80C95CDD1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ended questions – allows participants to respond in their own words; typically avoided in questionnaires or not used extensively</a:t>
            </a:r>
          </a:p>
          <a:p>
            <a:r>
              <a:rPr lang="en-US" dirty="0"/>
              <a:t>Closed ended questions – participants respond to fixed categories of answers</a:t>
            </a:r>
          </a:p>
          <a:p>
            <a:r>
              <a:rPr lang="en-US" dirty="0"/>
              <a:t>The way questions are written can drastically change results of survey - important to be clear and simple</a:t>
            </a:r>
          </a:p>
          <a:p>
            <a:pPr lvl="1"/>
            <a:r>
              <a:rPr lang="en-US" dirty="0"/>
              <a:t>“How tall are you?” vs. “Please give your height in inches.”</a:t>
            </a:r>
          </a:p>
          <a:p>
            <a:pPr lvl="1"/>
            <a:r>
              <a:rPr lang="en-US" dirty="0"/>
              <a:t>Avoid asking participants “Why?”</a:t>
            </a:r>
          </a:p>
        </p:txBody>
      </p:sp>
    </p:spTree>
    <p:extLst>
      <p:ext uri="{BB962C8B-B14F-4D97-AF65-F5344CB8AC3E}">
        <p14:creationId xmlns:p14="http://schemas.microsoft.com/office/powerpoint/2010/main" val="27956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64CA5-3711-124C-B49A-CBD2CABA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07BC5-5AC4-0841-AB24-DE70BF9573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Dichotomous</a:t>
            </a:r>
          </a:p>
          <a:p>
            <a:r>
              <a:rPr lang="en-US" dirty="0"/>
              <a:t>Multiple choice </a:t>
            </a:r>
          </a:p>
          <a:p>
            <a:r>
              <a:rPr lang="en-US" dirty="0"/>
              <a:t>Likert </a:t>
            </a:r>
          </a:p>
          <a:p>
            <a:r>
              <a:rPr lang="en-US" dirty="0"/>
              <a:t>Semantic differential </a:t>
            </a:r>
          </a:p>
          <a:p>
            <a:r>
              <a:rPr lang="en-US" dirty="0"/>
              <a:t>Rank-order </a:t>
            </a:r>
          </a:p>
          <a:p>
            <a:r>
              <a:rPr lang="en-US" dirty="0"/>
              <a:t>Fill in the blank </a:t>
            </a:r>
          </a:p>
          <a:p>
            <a:r>
              <a:rPr lang="en-US" dirty="0"/>
              <a:t>Questions aided by pictures </a:t>
            </a:r>
          </a:p>
        </p:txBody>
      </p:sp>
      <p:pic>
        <p:nvPicPr>
          <p:cNvPr id="5" name="Content Placeholder 4" descr="http://notrightinthehead.net/wp-content/uploads/2013/05/pain-measurement-scale.jpg">
            <a:extLst>
              <a:ext uri="{FF2B5EF4-FFF2-40B4-BE49-F238E27FC236}">
                <a16:creationId xmlns:a16="http://schemas.microsoft.com/office/drawing/2014/main" id="{D22500DE-EB41-974C-A775-3FD9BEDFE2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2891731"/>
            <a:ext cx="4754562" cy="25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60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27272-E24E-E34E-B884-692FBB3D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4C447-AE9F-764F-9B9D-3B39FB4B6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0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72B1-B6D2-E547-BD46-16199D5D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 with this question?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88680E-87FB-D847-AD13-28E857731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811" y="2209800"/>
            <a:ext cx="5034829" cy="424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43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2B77-2A5C-DE43-BFE1-45D5F9CD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7635-6C58-4149-9EF6-0A6CFF9F8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Informed consent – all study participants MUST give informed consent on whether they will participate or not</a:t>
            </a:r>
          </a:p>
          <a:p>
            <a:r>
              <a:rPr lang="en-US" dirty="0"/>
              <a:t>Instructions – include instructions that are clear, direct, and stand out</a:t>
            </a:r>
          </a:p>
          <a:p>
            <a:r>
              <a:rPr lang="en-US" dirty="0"/>
              <a:t>Question order – question should follow logical order that does not lead to bias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B1041E-9809-234A-B82C-A919474270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4560" y="1527772"/>
            <a:ext cx="4124959" cy="5338183"/>
          </a:xfrm>
        </p:spPr>
      </p:pic>
    </p:spTree>
    <p:extLst>
      <p:ext uri="{BB962C8B-B14F-4D97-AF65-F5344CB8AC3E}">
        <p14:creationId xmlns:p14="http://schemas.microsoft.com/office/powerpoint/2010/main" val="1107930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E853B-FC59-4F4E-9042-E29CEEF0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your own!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AA8A2-EF9B-3744-9BC3-42C04C5FB6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Let’s say you want to design a survey to understand your audience’s breakfast habits</a:t>
            </a:r>
          </a:p>
          <a:p>
            <a:r>
              <a:rPr lang="en-US" dirty="0"/>
              <a:t>Group up!</a:t>
            </a:r>
          </a:p>
          <a:p>
            <a:r>
              <a:rPr lang="en-US" dirty="0"/>
              <a:t>Write 3 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523A67-51A5-EE4A-A952-EF04AA9325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0669" y="2214563"/>
            <a:ext cx="29337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1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AE8807-3FA1-BA4E-AEA8-8B7E7B35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1FB35C-45B2-9F4C-8519-F638A6323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method for studying the content of media</a:t>
            </a:r>
          </a:p>
          <a:p>
            <a:r>
              <a:rPr lang="en-US" dirty="0"/>
              <a:t>Sample consists of a type of media rather than people</a:t>
            </a:r>
          </a:p>
          <a:p>
            <a:r>
              <a:rPr lang="en-US" dirty="0"/>
              <a:t>Ex: Breast Cancer Websites,  newspaper articles challenging climate change, sitcom episodes featuring gun violence</a:t>
            </a:r>
          </a:p>
          <a:p>
            <a:r>
              <a:rPr lang="en-US" dirty="0"/>
              <a:t>Typically combines qualitative and quantitative – used when we want to analyze a lot of information in a text thoroughly and efficiently</a:t>
            </a:r>
          </a:p>
          <a:p>
            <a:r>
              <a:rPr lang="en-US" dirty="0"/>
              <a:t>If deciding between textual analysis and content analysis, ask yourself ”Can I better answer my research question by categorizing and counting </a:t>
            </a:r>
            <a:r>
              <a:rPr lang="en-US"/>
              <a:t>my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01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1FC1F-BA53-AA4F-A76B-0CE7BDFC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Conducting a Content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5F2F-F0C7-8A48-9E89-22BC403A5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Select your sample </a:t>
            </a:r>
          </a:p>
          <a:p>
            <a:pPr lvl="1"/>
            <a:r>
              <a:rPr lang="en-US" dirty="0"/>
              <a:t>Twitter comments when using the search term “X”</a:t>
            </a:r>
          </a:p>
          <a:p>
            <a:r>
              <a:rPr lang="en-US" dirty="0"/>
              <a:t>Select parameters </a:t>
            </a:r>
          </a:p>
          <a:p>
            <a:pPr lvl="1"/>
            <a:r>
              <a:rPr lang="en-US" dirty="0"/>
              <a:t>The most recent one-hundred tweets regarding “X” on Aug. 31, 2017</a:t>
            </a:r>
          </a:p>
          <a:p>
            <a:r>
              <a:rPr lang="en-US" dirty="0"/>
              <a:t>Select variables </a:t>
            </a:r>
          </a:p>
          <a:p>
            <a:pPr lvl="1"/>
            <a:r>
              <a:rPr lang="en-US" dirty="0"/>
              <a:t>Post (open-ended); Hashtags (Open-ended); number of hashtags used; poster type (organization, individual, pseudonym); poster sex (Male, female, n/a)</a:t>
            </a:r>
          </a:p>
          <a:p>
            <a:r>
              <a:rPr lang="en-US" dirty="0"/>
              <a:t>Create codebook</a:t>
            </a:r>
          </a:p>
          <a:p>
            <a:r>
              <a:rPr lang="en-US" dirty="0"/>
              <a:t>Create data file</a:t>
            </a:r>
          </a:p>
          <a:p>
            <a:r>
              <a:rPr lang="en-US" dirty="0"/>
              <a:t>Code</a:t>
            </a:r>
          </a:p>
          <a:p>
            <a:r>
              <a:rPr lang="en-US" dirty="0"/>
              <a:t>Analyze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79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635A-C425-D247-B567-28D5344BC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Codebook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A0CE80-57A4-E142-AC6F-1C3BDB81C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82469" y="2214563"/>
            <a:ext cx="4610100" cy="192087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72FA59-CEA0-0F4F-9BB3-F18145AE68FB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Case: </a:t>
            </a:r>
            <a:r>
              <a:rPr lang="en-US" dirty="0"/>
              <a:t>(Insert #) </a:t>
            </a:r>
          </a:p>
          <a:p>
            <a:r>
              <a:rPr lang="en-US" b="1" dirty="0"/>
              <a:t>Tweet:</a:t>
            </a:r>
            <a:r>
              <a:rPr lang="en-US" dirty="0"/>
              <a:t> (Insert tweet, open-ended) </a:t>
            </a:r>
          </a:p>
          <a:p>
            <a:r>
              <a:rPr lang="en-US" b="1" dirty="0"/>
              <a:t>Hashtags:</a:t>
            </a:r>
            <a:r>
              <a:rPr lang="en-US" dirty="0"/>
              <a:t> (Insert tweet, open-ended)</a:t>
            </a:r>
          </a:p>
          <a:p>
            <a:r>
              <a:rPr lang="en-US" b="1" dirty="0" err="1"/>
              <a:t>HashtagNumber</a:t>
            </a:r>
            <a:r>
              <a:rPr lang="en-US" b="1" dirty="0"/>
              <a:t>:</a:t>
            </a:r>
            <a:r>
              <a:rPr lang="en-US" dirty="0"/>
              <a:t> How many hashtags were used? (Insert #) </a:t>
            </a:r>
          </a:p>
          <a:p>
            <a:r>
              <a:rPr lang="en-US" b="1" dirty="0"/>
              <a:t>Favorite:</a:t>
            </a:r>
            <a:r>
              <a:rPr lang="en-US" dirty="0"/>
              <a:t> How many people hit favorite on the tweet? (Insert #) </a:t>
            </a:r>
          </a:p>
          <a:p>
            <a:r>
              <a:rPr lang="en-US" b="1" dirty="0"/>
              <a:t>Retweet:</a:t>
            </a:r>
            <a:r>
              <a:rPr lang="en-US" dirty="0"/>
              <a:t> How many people retweeted the tweet? (Insert #) </a:t>
            </a:r>
          </a:p>
          <a:p>
            <a:r>
              <a:rPr lang="en-US" b="1" dirty="0"/>
              <a:t>Tweeter:</a:t>
            </a:r>
            <a:r>
              <a:rPr lang="en-US" dirty="0"/>
              <a:t> Who posted the tweet? 1. Individual 2. Organization 3. Pseudonym</a:t>
            </a:r>
          </a:p>
          <a:p>
            <a:r>
              <a:rPr lang="en-US" b="1" dirty="0"/>
              <a:t>Sex:</a:t>
            </a:r>
            <a:r>
              <a:rPr lang="en-US" dirty="0"/>
              <a:t> Was the poster male or female? 1. Male 2. Female 3. N/A  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3A9A84-410F-1041-8CC3-073538EC9805}"/>
              </a:ext>
            </a:extLst>
          </p:cNvPr>
          <p:cNvPicPr>
            <a:picLocks noGrp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38" y="4618756"/>
            <a:ext cx="4754562" cy="113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5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qualitative research?</a:t>
            </a:r>
          </a:p>
          <a:p>
            <a:r>
              <a:rPr lang="en-US" dirty="0"/>
              <a:t>Measurement</a:t>
            </a:r>
          </a:p>
          <a:p>
            <a:r>
              <a:rPr lang="en-US" dirty="0"/>
              <a:t>Content analysis</a:t>
            </a:r>
          </a:p>
          <a:p>
            <a:r>
              <a:rPr lang="en-US" dirty="0"/>
              <a:t>Surveys</a:t>
            </a:r>
          </a:p>
        </p:txBody>
      </p:sp>
    </p:spTree>
    <p:extLst>
      <p:ext uri="{BB962C8B-B14F-4D97-AF65-F5344CB8AC3E}">
        <p14:creationId xmlns:p14="http://schemas.microsoft.com/office/powerpoint/2010/main" val="192559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Research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scholars develop theories to explain what messages mean or how/why we create or respond to messages</a:t>
            </a:r>
          </a:p>
          <a:p>
            <a:r>
              <a:rPr lang="en-US" dirty="0"/>
              <a:t>Theories need to be tested or applied</a:t>
            </a:r>
          </a:p>
          <a:p>
            <a:r>
              <a:rPr lang="en-US" dirty="0"/>
              <a:t>Research is where we test or apply theories to reach specific conclusions</a:t>
            </a:r>
          </a:p>
        </p:txBody>
      </p:sp>
    </p:spTree>
    <p:extLst>
      <p:ext uri="{BB962C8B-B14F-4D97-AF65-F5344CB8AC3E}">
        <p14:creationId xmlns:p14="http://schemas.microsoft.com/office/powerpoint/2010/main" val="273136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Research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Starts with a research problem or question:  what are you interested in learning more about?  What puzzle is there to solve?  What can you not explain through simple observation? </a:t>
            </a:r>
          </a:p>
          <a:p>
            <a:pPr lvl="1"/>
            <a:r>
              <a:rPr lang="en-US" dirty="0"/>
              <a:t>Just because something hasn’t been studied before doesn’t mean its worth studying</a:t>
            </a:r>
          </a:p>
          <a:p>
            <a:pPr lvl="1"/>
            <a:r>
              <a:rPr lang="en-US" dirty="0"/>
              <a:t>A problem or question that has a yes/no answer isn’t suitable for scholarly research</a:t>
            </a:r>
          </a:p>
          <a:p>
            <a:r>
              <a:rPr lang="en-US" dirty="0"/>
              <a:t>Research problem </a:t>
            </a:r>
            <a:r>
              <a:rPr lang="mr-IN" dirty="0"/>
              <a:t>–</a:t>
            </a:r>
            <a:r>
              <a:rPr lang="en-US" dirty="0"/>
              <a:t> identifies problem that needs to be solved or issue that needs to be addressed through research (i.e. “Scandals often doom politicians’ careers.”)</a:t>
            </a:r>
          </a:p>
          <a:p>
            <a:r>
              <a:rPr lang="en-US" dirty="0"/>
              <a:t>Research question </a:t>
            </a:r>
            <a:r>
              <a:rPr lang="mr-IN" dirty="0"/>
              <a:t>–</a:t>
            </a:r>
            <a:r>
              <a:rPr lang="en-US" dirty="0"/>
              <a:t> what you want to find out through communication research (ex. ”What strategies can help politicians regain credibility after a scandal?”)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0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Research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through scholarly literature related to topic area</a:t>
            </a:r>
          </a:p>
          <a:p>
            <a:r>
              <a:rPr lang="en-US" dirty="0"/>
              <a:t>Based on literature, narrow or refine your research question</a:t>
            </a:r>
          </a:p>
          <a:p>
            <a:r>
              <a:rPr lang="en-US" dirty="0"/>
              <a:t>Choose a methodology that will help you best answer your research question</a:t>
            </a:r>
          </a:p>
          <a:p>
            <a:r>
              <a:rPr lang="en-US" dirty="0"/>
              <a:t>Gather your data</a:t>
            </a:r>
          </a:p>
          <a:p>
            <a:r>
              <a:rPr lang="en-US" dirty="0"/>
              <a:t>Analyze your results</a:t>
            </a:r>
          </a:p>
          <a:p>
            <a:r>
              <a:rPr lang="en-US" dirty="0"/>
              <a:t>Present your findings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6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research methods?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 </a:t>
            </a:r>
            <a:r>
              <a:rPr lang="mr-IN" dirty="0"/>
              <a:t>–</a:t>
            </a:r>
            <a:r>
              <a:rPr lang="en-US" dirty="0"/>
              <a:t> how you go about answering your research question, steps you will take in conducting research</a:t>
            </a:r>
          </a:p>
          <a:p>
            <a:r>
              <a:rPr lang="en-US" dirty="0"/>
              <a:t>Method selected should help you answer your question</a:t>
            </a:r>
          </a:p>
          <a:p>
            <a:pPr lvl="1"/>
            <a:r>
              <a:rPr lang="en-US" dirty="0"/>
              <a:t>Ex. ”What strategies can help politicians regain credibility after a scandal?</a:t>
            </a:r>
          </a:p>
          <a:p>
            <a:pPr lvl="2"/>
            <a:r>
              <a:rPr lang="en-US" dirty="0"/>
              <a:t>If case where politician’s credibility was restored through an apology, might choose textual analysis to look at content of a politician’s apology</a:t>
            </a:r>
          </a:p>
          <a:p>
            <a:pPr lvl="2"/>
            <a:r>
              <a:rPr lang="en-US" dirty="0"/>
              <a:t>If want to test potential strategies for apologizing, might choose survey or focus group to see how people respond to hypothetical apologies</a:t>
            </a:r>
          </a:p>
        </p:txBody>
      </p:sp>
    </p:spTree>
    <p:extLst>
      <p:ext uri="{BB962C8B-B14F-4D97-AF65-F5344CB8AC3E}">
        <p14:creationId xmlns:p14="http://schemas.microsoft.com/office/powerpoint/2010/main" val="142675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“It is the job of the quantitative researcher to employ statistical tools that will summarize trends and…predict the likelihood of event occurrences” </a:t>
            </a:r>
            <a:r>
              <a:rPr lang="en-US" dirty="0" err="1"/>
              <a:t>Bashi</a:t>
            </a:r>
            <a:r>
              <a:rPr lang="en-US" dirty="0"/>
              <a:t>, 2004</a:t>
            </a:r>
          </a:p>
          <a:p>
            <a:r>
              <a:rPr lang="en-US" dirty="0"/>
              <a:t>Tends to be explanatory and predictive - interested in cause/effect</a:t>
            </a:r>
          </a:p>
          <a:p>
            <a:r>
              <a:rPr lang="en-US" dirty="0"/>
              <a:t>Positivists/Post-Positivists</a:t>
            </a:r>
          </a:p>
          <a:p>
            <a:pPr lvl="1"/>
            <a:r>
              <a:rPr lang="en-US" dirty="0"/>
              <a:t>Positivism – the philosophy that science is the only way to learn the truth</a:t>
            </a:r>
          </a:p>
          <a:p>
            <a:pPr lvl="2"/>
            <a:r>
              <a:rPr lang="en-US" dirty="0"/>
              <a:t>Factual knowledge gained through observation is trustworthy</a:t>
            </a:r>
          </a:p>
          <a:p>
            <a:pPr lvl="2"/>
            <a:r>
              <a:rPr lang="en-US" dirty="0"/>
              <a:t>Researchers exist independent of work and can be objective</a:t>
            </a:r>
          </a:p>
          <a:p>
            <a:pPr lvl="1"/>
            <a:r>
              <a:rPr lang="en-US" dirty="0"/>
              <a:t>Post-positivism – recognizes that observation is fallible and subject to researcher biases</a:t>
            </a:r>
          </a:p>
          <a:p>
            <a:pPr lvl="2"/>
            <a:r>
              <a:rPr lang="en-US" dirty="0"/>
              <a:t>Still believe in objective truth</a:t>
            </a:r>
          </a:p>
          <a:p>
            <a:pPr lvl="2"/>
            <a:r>
              <a:rPr lang="en-US" dirty="0"/>
              <a:t>Believe that researchers should pursue objectivity by recognizing the effects of biases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6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DEF8-0A10-B541-A55A-055F662A2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D622F-D841-3648-A6C6-AE6ACEC2F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Accurate measurement is vital to sound research – garbage in, garbage out</a:t>
            </a:r>
          </a:p>
          <a:p>
            <a:r>
              <a:rPr lang="en-US" dirty="0"/>
              <a:t>Operationalize – define variables to study</a:t>
            </a:r>
          </a:p>
          <a:p>
            <a:r>
              <a:rPr lang="en-US" dirty="0"/>
              <a:t>Code – assigned numbers to variables according to a system</a:t>
            </a:r>
          </a:p>
        </p:txBody>
      </p:sp>
    </p:spTree>
    <p:extLst>
      <p:ext uri="{BB962C8B-B14F-4D97-AF65-F5344CB8AC3E}">
        <p14:creationId xmlns:p14="http://schemas.microsoft.com/office/powerpoint/2010/main" val="179871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4C880-FC12-104D-B308-DFCF9141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 and Reliability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3BCB5-C692-C040-8772-3BE271269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dirty="0"/>
              <a:t>Reliability - Measures same construct every time</a:t>
            </a:r>
          </a:p>
          <a:p>
            <a:pPr lvl="2"/>
            <a:r>
              <a:rPr lang="en-US" dirty="0"/>
              <a:t>Consistency</a:t>
            </a:r>
          </a:p>
          <a:p>
            <a:pPr lvl="2"/>
            <a:r>
              <a:rPr lang="en-US" dirty="0"/>
              <a:t>Common ways to assess include test-retest reliability (repeating test to ensure repeated results) and intercoder reliability (ensuring different people rate things the same way)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6EA71E-8D1F-F546-B50F-EC3B4BA4EF7F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dirty="0"/>
              <a:t>Validity - Degree to which a measure actually measures what is claimed</a:t>
            </a:r>
          </a:p>
          <a:p>
            <a:pPr lvl="2"/>
            <a:r>
              <a:rPr lang="en-US" dirty="0"/>
              <a:t>Accuracy</a:t>
            </a:r>
          </a:p>
          <a:p>
            <a:pPr lvl="2"/>
            <a:r>
              <a:rPr lang="en-US" dirty="0"/>
              <a:t>Assessed through reasoning of researcher (look through measurement items to argue that it measures what its claiming) or through external experts reviewing measure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3B66D50-1EFB-8B4D-B83F-8DD67121486B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609600" y="2387402"/>
            <a:ext cx="4754563" cy="3565922"/>
          </a:xfrm>
        </p:spPr>
      </p:pic>
    </p:spTree>
    <p:extLst>
      <p:ext uri="{BB962C8B-B14F-4D97-AF65-F5344CB8AC3E}">
        <p14:creationId xmlns:p14="http://schemas.microsoft.com/office/powerpoint/2010/main" val="351167852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3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72528C"/>
      </a:accent1>
      <a:accent2>
        <a:srgbClr val="BB8F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0B419EE3-29AC-F540-A5E8-25E21462D74F}" vid="{DF2207F8-5C73-1A4D-B847-CCAA7D16ED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1020</Words>
  <Application>Microsoft Macintosh PowerPoint</Application>
  <PresentationFormat>Widescreen</PresentationFormat>
  <Paragraphs>108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Century Gothic</vt:lpstr>
      <vt:lpstr>Wingdings 2</vt:lpstr>
      <vt:lpstr>Theme1</vt:lpstr>
      <vt:lpstr>Quantitative Research Methods</vt:lpstr>
      <vt:lpstr>Today’s Agenda</vt:lpstr>
      <vt:lpstr>Communication Research Process</vt:lpstr>
      <vt:lpstr>Communication Research Process</vt:lpstr>
      <vt:lpstr>Communication Research Process</vt:lpstr>
      <vt:lpstr>What are research methods? </vt:lpstr>
      <vt:lpstr>Quantitative Research</vt:lpstr>
      <vt:lpstr>Measurement</vt:lpstr>
      <vt:lpstr>Validity and Reliability</vt:lpstr>
      <vt:lpstr>Surveys</vt:lpstr>
      <vt:lpstr>Question Creation</vt:lpstr>
      <vt:lpstr>Types of Questions</vt:lpstr>
      <vt:lpstr>Let’s try it!</vt:lpstr>
      <vt:lpstr>What’s the problem with this question?</vt:lpstr>
      <vt:lpstr>Survey Design</vt:lpstr>
      <vt:lpstr>Design your own!</vt:lpstr>
      <vt:lpstr>Content Analysis</vt:lpstr>
      <vt:lpstr>Conducting a Content Analysis</vt:lpstr>
      <vt:lpstr>Codebook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Research Methods</dc:title>
  <dc:creator>Willoughby, Hope</dc:creator>
  <cp:lastModifiedBy>Willoughby, Hope</cp:lastModifiedBy>
  <cp:revision>12</cp:revision>
  <dcterms:created xsi:type="dcterms:W3CDTF">2020-01-22T16:19:40Z</dcterms:created>
  <dcterms:modified xsi:type="dcterms:W3CDTF">2022-01-18T14:26:25Z</dcterms:modified>
</cp:coreProperties>
</file>