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9"/>
  </p:notesMasterIdLst>
  <p:sldIdLst>
    <p:sldId id="282" r:id="rId2"/>
    <p:sldId id="283" r:id="rId3"/>
    <p:sldId id="280" r:id="rId4"/>
    <p:sldId id="281" r:id="rId5"/>
    <p:sldId id="276" r:id="rId6"/>
    <p:sldId id="278" r:id="rId7"/>
    <p:sldId id="279" r:id="rId8"/>
    <p:sldId id="284" r:id="rId9"/>
    <p:sldId id="273" r:id="rId10"/>
    <p:sldId id="263" r:id="rId11"/>
    <p:sldId id="265" r:id="rId12"/>
    <p:sldId id="260" r:id="rId13"/>
    <p:sldId id="264" r:id="rId14"/>
    <p:sldId id="285" r:id="rId15"/>
    <p:sldId id="266" r:id="rId16"/>
    <p:sldId id="267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6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4606D-BC2F-4A4E-A9F6-D4B3B0527B86}" type="datetimeFigureOut">
              <a:rPr lang="en-US" smtClean="0"/>
              <a:t>8/31/17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3AEA2-7F6B-4087-B934-250F923B0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6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can’t really be objective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AEA2-7F6B-4087-B934-250F923B07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36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AEA2-7F6B-4087-B934-250F923B07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49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survey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AEA2-7F6B-4087-B934-250F923B07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91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wrong with this poll? </a:t>
            </a:r>
          </a:p>
          <a:p>
            <a:r>
              <a:rPr lang="en-US" dirty="0" smtClean="0"/>
              <a:t>Sample </a:t>
            </a:r>
          </a:p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AEA2-7F6B-4087-B934-250F923B07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36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Order bias: </a:t>
            </a:r>
          </a:p>
          <a:p>
            <a:r>
              <a:rPr lang="en-US" dirty="0" smtClean="0"/>
              <a:t>Were you aware John McCain has a Black</a:t>
            </a:r>
            <a:r>
              <a:rPr lang="en-US" baseline="0" dirty="0" smtClean="0"/>
              <a:t> child?</a:t>
            </a:r>
          </a:p>
          <a:p>
            <a:r>
              <a:rPr lang="en-US" baseline="0" dirty="0" smtClean="0"/>
              <a:t>How much do you like John McCain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AEA2-7F6B-4087-B934-250F923B07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13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AEA2-7F6B-4087-B934-250F923B07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4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end of the day it is about</a:t>
            </a:r>
            <a:r>
              <a:rPr lang="en-US" baseline="0" dirty="0" smtClean="0"/>
              <a:t> how you use your data. Not </a:t>
            </a:r>
            <a:r>
              <a:rPr lang="en-US" baseline="0" dirty="0" err="1" smtClean="0"/>
              <a:t>mutally</a:t>
            </a:r>
            <a:r>
              <a:rPr lang="en-US" baseline="0" dirty="0" smtClean="0"/>
              <a:t> exclusive – the best research is often thought to have both. Make sure to not oversimplify the work of interpretive and critical scholars – rather this class (and the text) is biased toward positivist research – you’d have to take a whole other class to dig into the other types of </a:t>
            </a:r>
            <a:r>
              <a:rPr lang="en-US" baseline="0" smtClean="0"/>
              <a:t>social science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44A32-D7A4-4CF6-8B96-BAB609232A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80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Is a quantitative methodology</a:t>
            </a:r>
          </a:p>
          <a:p>
            <a:r>
              <a:rPr lang="en-US" sz="2400" dirty="0" smtClean="0"/>
              <a:t>However, like qualitative methods, content analysis is better for providing exploratory, descriptive data</a:t>
            </a:r>
          </a:p>
          <a:p>
            <a:pPr lvl="1"/>
            <a:r>
              <a:rPr lang="en-US" sz="2000" dirty="0" smtClean="0"/>
              <a:t>Allows an understanding for the content of certain media</a:t>
            </a:r>
          </a:p>
          <a:p>
            <a:pPr lvl="1"/>
            <a:r>
              <a:rPr lang="en-US" sz="2000" dirty="0" smtClean="0"/>
              <a:t>These assessments are heavily bound by time (media is constantly changing) </a:t>
            </a:r>
          </a:p>
          <a:p>
            <a:pPr lvl="1"/>
            <a:r>
              <a:rPr lang="en-US" sz="2000" dirty="0" smtClean="0"/>
              <a:t>Is dependent on coding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346C-B7F7-4E06-B0E6-66CFD3A7FD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30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Parameters is where many students have have had trouble – be specific about what</a:t>
            </a:r>
            <a:r>
              <a:rPr lang="en-US" baseline="0" dirty="0" smtClean="0"/>
              <a:t> you’re going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AEA2-7F6B-4087-B934-250F923B07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this I could code other things – positive or negative tweet about Taylor?</a:t>
            </a:r>
          </a:p>
          <a:p>
            <a:r>
              <a:rPr lang="en-US" dirty="0" smtClean="0"/>
              <a:t>Explain</a:t>
            </a:r>
            <a:r>
              <a:rPr lang="en-US" baseline="0" dirty="0" smtClean="0"/>
              <a:t> coding – need agreement and </a:t>
            </a:r>
            <a:r>
              <a:rPr lang="en-US" baseline="0" dirty="0" err="1" smtClean="0"/>
              <a:t>statisticall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reliablity</a:t>
            </a:r>
            <a:r>
              <a:rPr lang="en-US" baseline="0" dirty="0" smtClean="0"/>
              <a:t> – takes out percent chance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AEA2-7F6B-4087-B934-250F923B07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23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again: be specific with your</a:t>
            </a:r>
            <a:r>
              <a:rPr lang="en-US" baseline="0" dirty="0" smtClean="0"/>
              <a:t> final.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AEA2-7F6B-4087-B934-250F923B07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0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Behaviors don’t necessarily indicate attitudes.</a:t>
            </a:r>
            <a:r>
              <a:rPr lang="en-US" baseline="0" dirty="0" smtClean="0"/>
              <a:t> Did you watch her video – yes, it</a:t>
            </a:r>
            <a:r>
              <a:rPr lang="uk-UA" baseline="0" dirty="0" smtClean="0"/>
              <a:t>’</a:t>
            </a:r>
            <a:r>
              <a:rPr lang="en-US" baseline="0" dirty="0" smtClean="0"/>
              <a:t>s a social phenomenon but I didn’t watch because I’m a fan. I just want to stay current (like </a:t>
            </a:r>
            <a:r>
              <a:rPr lang="en-US" baseline="0" dirty="0" err="1" smtClean="0"/>
              <a:t>marcus</a:t>
            </a:r>
            <a:r>
              <a:rPr lang="en-US" baseline="0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AEA2-7F6B-4087-B934-250F923B07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71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with</a:t>
            </a:r>
            <a:r>
              <a:rPr lang="en-US" baseline="0" dirty="0" smtClean="0"/>
              <a:t> no pre-set answers are interviews – qualitative, you’re going to have to do more coding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AEA2-7F6B-4087-B934-250F923B07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7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them go through and do Taylor swift questions. Then rank – where are the most reliable? The most valid?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AEA2-7F6B-4087-B934-250F923B07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7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8/31/17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8/31/17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8/31/17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8/31/17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8/31/17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8/31/17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8/31/17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8/31/17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8/31/17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8/31/17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8/31/17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8/31/17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8/31/17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Quantitative Research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3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Types</a:t>
            </a:r>
          </a:p>
          <a:p>
            <a:r>
              <a:rPr lang="en-US" dirty="0" smtClean="0"/>
              <a:t>Closed-Ended</a:t>
            </a:r>
          </a:p>
          <a:p>
            <a:pPr lvl="1"/>
            <a:r>
              <a:rPr lang="en-US" dirty="0" smtClean="0"/>
              <a:t> Questions with pre-set options</a:t>
            </a:r>
          </a:p>
          <a:p>
            <a:r>
              <a:rPr lang="en-US" dirty="0" smtClean="0"/>
              <a:t>Open-Ended</a:t>
            </a:r>
          </a:p>
          <a:p>
            <a:pPr lvl="1"/>
            <a:r>
              <a:rPr lang="en-US" dirty="0" smtClean="0"/>
              <a:t>Questions without pre-set options</a:t>
            </a:r>
          </a:p>
          <a:p>
            <a:pPr lvl="1"/>
            <a:r>
              <a:rPr lang="en-US" dirty="0" smtClean="0"/>
              <a:t>Time consuming to analyze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requently go unanswered on surveys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42" y="966532"/>
            <a:ext cx="1565453" cy="14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6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Dichotomous</a:t>
            </a:r>
          </a:p>
          <a:p>
            <a:r>
              <a:rPr lang="en-US" dirty="0" smtClean="0"/>
              <a:t>Multiple choice </a:t>
            </a:r>
          </a:p>
          <a:p>
            <a:r>
              <a:rPr lang="en-US" dirty="0" smtClean="0"/>
              <a:t>Likert </a:t>
            </a:r>
          </a:p>
          <a:p>
            <a:r>
              <a:rPr lang="en-US" dirty="0" smtClean="0"/>
              <a:t>Semantic differential </a:t>
            </a:r>
          </a:p>
          <a:p>
            <a:r>
              <a:rPr lang="en-US" dirty="0" smtClean="0"/>
              <a:t>Rank-order </a:t>
            </a:r>
          </a:p>
          <a:p>
            <a:r>
              <a:rPr lang="en-US" dirty="0" smtClean="0"/>
              <a:t>Fill in the blank </a:t>
            </a:r>
          </a:p>
          <a:p>
            <a:r>
              <a:rPr lang="en-US" dirty="0" smtClean="0"/>
              <a:t>Questions aided by pictures </a:t>
            </a:r>
          </a:p>
          <a:p>
            <a:endParaRPr lang="en-US" dirty="0"/>
          </a:p>
        </p:txBody>
      </p:sp>
      <p:pic>
        <p:nvPicPr>
          <p:cNvPr id="1028" name="Picture 4" descr="http://notrightinthehead.net/wp-content/uploads/2013/05/pain-measurement-sc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84" y="2126559"/>
            <a:ext cx="60388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Creation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way questions are written have been shown to dramatically change survey results</a:t>
            </a:r>
          </a:p>
          <a:p>
            <a:r>
              <a:rPr lang="en-US" dirty="0" smtClean="0"/>
              <a:t>Guidelines: </a:t>
            </a:r>
          </a:p>
          <a:p>
            <a:pPr lvl="1"/>
            <a:r>
              <a:rPr lang="en-US" dirty="0" smtClean="0"/>
              <a:t>Be clear &amp; Simple</a:t>
            </a:r>
          </a:p>
          <a:p>
            <a:pPr lvl="2"/>
            <a:r>
              <a:rPr lang="en-US" dirty="0" smtClean="0"/>
              <a:t>“How tall are you?” versus “Please give your height in inches”</a:t>
            </a:r>
          </a:p>
          <a:p>
            <a:pPr lvl="2"/>
            <a:r>
              <a:rPr lang="en-US" dirty="0" smtClean="0"/>
              <a:t>Consider the literacy level of your audience</a:t>
            </a:r>
          </a:p>
          <a:p>
            <a:pPr lvl="2"/>
            <a:r>
              <a:rPr lang="en-US" dirty="0" smtClean="0"/>
              <a:t>Don’t ask Participants “Why?”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763" y="1995687"/>
            <a:ext cx="1692998" cy="16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Guidelines: </a:t>
            </a:r>
          </a:p>
          <a:p>
            <a:pPr lvl="1"/>
            <a:r>
              <a:rPr lang="en-US" dirty="0" smtClean="0"/>
              <a:t>Don’t double-barrel </a:t>
            </a:r>
            <a:r>
              <a:rPr lang="en-US" dirty="0"/>
              <a:t>q</a:t>
            </a:r>
            <a:r>
              <a:rPr lang="en-US" dirty="0" smtClean="0"/>
              <a:t>uestions</a:t>
            </a:r>
          </a:p>
          <a:p>
            <a:pPr lvl="2"/>
            <a:r>
              <a:rPr lang="en-US" dirty="0"/>
              <a:t>“Do you like the taste and look of the product?”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Ask one question at a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Avoid biased words or terms</a:t>
            </a:r>
          </a:p>
          <a:p>
            <a:pPr lvl="2"/>
            <a:r>
              <a:rPr lang="en-US" dirty="0" smtClean="0"/>
              <a:t>“How many years should individuals who commit the brutal act of </a:t>
            </a:r>
            <a:r>
              <a:rPr lang="en-US" dirty="0"/>
              <a:t>r</a:t>
            </a:r>
            <a:r>
              <a:rPr lang="en-US" dirty="0" smtClean="0"/>
              <a:t>ape serve?”</a:t>
            </a:r>
          </a:p>
          <a:p>
            <a:pPr lvl="1"/>
            <a:r>
              <a:rPr lang="en-US" dirty="0" smtClean="0"/>
              <a:t>Avoid leading questions </a:t>
            </a:r>
          </a:p>
          <a:p>
            <a:pPr lvl="2"/>
            <a:r>
              <a:rPr lang="en-US" dirty="0" smtClean="0"/>
              <a:t>“Tell me about the first time you cheated on a test.”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089" y="600669"/>
            <a:ext cx="1835201" cy="148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2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182" y="462196"/>
            <a:ext cx="7419635" cy="625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3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</a:t>
            </a:r>
          </a:p>
          <a:p>
            <a:pPr lvl="1"/>
            <a:r>
              <a:rPr lang="en-US" dirty="0" smtClean="0"/>
              <a:t>Discuss importance and relevance of study </a:t>
            </a:r>
          </a:p>
          <a:p>
            <a:pPr lvl="2"/>
            <a:r>
              <a:rPr lang="en-US" dirty="0" smtClean="0"/>
              <a:t>What’s in it for them?</a:t>
            </a:r>
          </a:p>
          <a:p>
            <a:r>
              <a:rPr lang="en-US" dirty="0" smtClean="0"/>
              <a:t>Instructions</a:t>
            </a:r>
          </a:p>
          <a:p>
            <a:pPr lvl="1"/>
            <a:r>
              <a:rPr lang="en-US" dirty="0"/>
              <a:t>Give instructions that are clear, simple and </a:t>
            </a:r>
            <a:r>
              <a:rPr lang="en-US" b="1" u="sng" dirty="0"/>
              <a:t>stand </a:t>
            </a:r>
            <a:r>
              <a:rPr lang="en-US" b="1" u="sng" dirty="0" smtClean="0"/>
              <a:t>out</a:t>
            </a:r>
          </a:p>
          <a:p>
            <a:r>
              <a:rPr lang="en-US" dirty="0" smtClean="0"/>
              <a:t>Question Order</a:t>
            </a:r>
          </a:p>
          <a:p>
            <a:pPr lvl="1"/>
            <a:r>
              <a:rPr lang="en-US" dirty="0" smtClean="0"/>
              <a:t>Start and end with easy questions</a:t>
            </a:r>
          </a:p>
          <a:p>
            <a:pPr lvl="1"/>
            <a:r>
              <a:rPr lang="en-US" dirty="0" smtClean="0"/>
              <a:t>Questions should follow a logical order that will not lead to bias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20" y="685800"/>
            <a:ext cx="1811426" cy="18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Use space effectively while still allowing for a clean look </a:t>
            </a:r>
          </a:p>
          <a:p>
            <a:r>
              <a:rPr lang="en-US" dirty="0" smtClean="0"/>
              <a:t>Length</a:t>
            </a:r>
          </a:p>
          <a:p>
            <a:pPr lvl="1"/>
            <a:r>
              <a:rPr lang="en-US" dirty="0"/>
              <a:t>Keep it as short as you </a:t>
            </a:r>
            <a:r>
              <a:rPr lang="en-US" dirty="0" smtClean="0"/>
              <a:t>can</a:t>
            </a:r>
          </a:p>
          <a:p>
            <a:r>
              <a:rPr lang="en-US" dirty="0" smtClean="0"/>
              <a:t>Pre-Testing</a:t>
            </a:r>
          </a:p>
          <a:p>
            <a:pPr lvl="1"/>
            <a:r>
              <a:rPr lang="en-US" dirty="0" smtClean="0"/>
              <a:t>Get people to actually take the survey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612" y="1562319"/>
            <a:ext cx="2741365" cy="15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those headers are variables </a:t>
            </a:r>
          </a:p>
          <a:p>
            <a:pPr lvl="1"/>
            <a:r>
              <a:rPr lang="en-US" dirty="0" smtClean="0"/>
              <a:t>Variables = constructs I wish </a:t>
            </a:r>
            <a:r>
              <a:rPr lang="en-US" smtClean="0"/>
              <a:t>to measure</a:t>
            </a:r>
            <a:endParaRPr lang="en-US" dirty="0" smtClean="0"/>
          </a:p>
          <a:p>
            <a:pPr lvl="1"/>
            <a:r>
              <a:rPr lang="en-US" dirty="0" smtClean="0"/>
              <a:t>And should come from your theory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9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Content analysis </a:t>
            </a:r>
          </a:p>
          <a:p>
            <a:r>
              <a:rPr lang="en-US" dirty="0" smtClean="0"/>
              <a:t>Surveys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3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Positivist/Post-Positive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Positivist social science researchers seek to understand the world through empirical, objective measures </a:t>
            </a:r>
          </a:p>
          <a:p>
            <a:pPr lvl="1"/>
            <a:r>
              <a:rPr lang="en-US" sz="2800" dirty="0" smtClean="0"/>
              <a:t>Gains confidence in a finding when multiple scientists reach the same conclusion</a:t>
            </a:r>
          </a:p>
          <a:p>
            <a:pPr lvl="1"/>
            <a:r>
              <a:rPr lang="en-US" sz="2800" dirty="0" smtClean="0"/>
              <a:t>Desire to generalize information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Post-positivist</a:t>
            </a:r>
          </a:p>
          <a:p>
            <a:pPr lvl="2"/>
            <a:r>
              <a:rPr lang="is-IS" sz="2800" dirty="0" smtClean="0"/>
              <a:t>…but this isn’t really possible 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62" y="2358668"/>
            <a:ext cx="1100790" cy="10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Versus Qualitative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Qualitative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Think words, stories, observations	</a:t>
            </a:r>
          </a:p>
          <a:p>
            <a:r>
              <a:rPr lang="en-US" dirty="0" smtClean="0"/>
              <a:t>Open-ended, “rich” data</a:t>
            </a:r>
          </a:p>
          <a:p>
            <a:pPr lvl="1"/>
            <a:r>
              <a:rPr lang="en-US" dirty="0" smtClean="0"/>
              <a:t>Do not have set answers</a:t>
            </a:r>
          </a:p>
          <a:p>
            <a:r>
              <a:rPr lang="en-US" dirty="0" smtClean="0"/>
              <a:t>Examples: focus groups, interviews, diary studies</a:t>
            </a:r>
          </a:p>
          <a:p>
            <a:r>
              <a:rPr lang="en-US" dirty="0" smtClean="0"/>
              <a:t>Used by positivist, interpretive and critical scholars</a:t>
            </a:r>
          </a:p>
          <a:p>
            <a:r>
              <a:rPr lang="en-US" dirty="0" smtClean="0"/>
              <a:t>Especially useful for formative, descriptive research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Quantitative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Think numbers, data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Closed-ended data</a:t>
            </a:r>
          </a:p>
          <a:p>
            <a:pPr lvl="1"/>
            <a:r>
              <a:rPr lang="en-US" dirty="0" smtClean="0"/>
              <a:t>Do have set, pre-determined answers</a:t>
            </a:r>
          </a:p>
          <a:p>
            <a:r>
              <a:rPr lang="en-US" dirty="0" smtClean="0"/>
              <a:t>Can be generalizable, and establish relationships</a:t>
            </a:r>
          </a:p>
          <a:p>
            <a:r>
              <a:rPr lang="en-US" dirty="0" smtClean="0"/>
              <a:t>Examples: Surveys, experiments, analytics </a:t>
            </a:r>
          </a:p>
          <a:p>
            <a:r>
              <a:rPr lang="en-US" dirty="0" smtClean="0"/>
              <a:t>Used by positivist scholars</a:t>
            </a:r>
          </a:p>
          <a:p>
            <a:r>
              <a:rPr lang="en-US" dirty="0" smtClean="0"/>
              <a:t>Especially useful for evaluative, predictive research</a:t>
            </a:r>
          </a:p>
          <a:p>
            <a:pPr lvl="1"/>
            <a:r>
              <a:rPr lang="en-US" dirty="0" smtClean="0"/>
              <a:t>Can also be used for formative, descriptive research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24" y="1278186"/>
            <a:ext cx="1626769" cy="147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0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method for studying the content of media</a:t>
            </a:r>
          </a:p>
          <a:p>
            <a:r>
              <a:rPr lang="en-US" sz="3200" dirty="0" smtClean="0"/>
              <a:t>Sample consists of a type of media rather than people</a:t>
            </a:r>
          </a:p>
          <a:p>
            <a:pPr lvl="1"/>
            <a:r>
              <a:rPr lang="en-US" sz="3200" dirty="0" smtClean="0"/>
              <a:t>Ex: Breast Cancer Websites,  newspaper articles challenging climate change, sitcom episodes featuring gun violence</a:t>
            </a:r>
          </a:p>
        </p:txBody>
      </p:sp>
    </p:spTree>
    <p:extLst>
      <p:ext uri="{BB962C8B-B14F-4D97-AF65-F5344CB8AC3E}">
        <p14:creationId xmlns:p14="http://schemas.microsoft.com/office/powerpoint/2010/main" val="12387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Performing a content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Select your sample </a:t>
            </a:r>
          </a:p>
          <a:p>
            <a:pPr lvl="1"/>
            <a:r>
              <a:rPr lang="en-US" dirty="0" smtClean="0"/>
              <a:t>Twitter comments when using the search term “X”</a:t>
            </a:r>
          </a:p>
          <a:p>
            <a:r>
              <a:rPr lang="en-US" dirty="0" smtClean="0"/>
              <a:t>Select parameters </a:t>
            </a:r>
          </a:p>
          <a:p>
            <a:pPr lvl="1"/>
            <a:r>
              <a:rPr lang="en-US" dirty="0" smtClean="0"/>
              <a:t>The most recent one-hundred tweets regarding “X” on Aug. 31, 2017</a:t>
            </a:r>
          </a:p>
          <a:p>
            <a:r>
              <a:rPr lang="en-US" dirty="0" smtClean="0"/>
              <a:t>Select variables </a:t>
            </a:r>
          </a:p>
          <a:p>
            <a:pPr lvl="1"/>
            <a:r>
              <a:rPr lang="en-US" dirty="0"/>
              <a:t>Post (open-ended</a:t>
            </a:r>
            <a:r>
              <a:rPr lang="en-US" dirty="0" smtClean="0"/>
              <a:t>); Hashtags </a:t>
            </a:r>
            <a:r>
              <a:rPr lang="en-US" dirty="0"/>
              <a:t>(Open-ended</a:t>
            </a:r>
            <a:r>
              <a:rPr lang="en-US" dirty="0" smtClean="0"/>
              <a:t>); number of hashtags used; poster </a:t>
            </a:r>
            <a:r>
              <a:rPr lang="en-US" dirty="0"/>
              <a:t>type (organization, </a:t>
            </a:r>
            <a:r>
              <a:rPr lang="en-US" dirty="0" smtClean="0"/>
              <a:t>individual, pseudonym); </a:t>
            </a:r>
            <a:r>
              <a:rPr lang="en-US" dirty="0"/>
              <a:t>poster sex (Male, female, n/a</a:t>
            </a:r>
            <a:r>
              <a:rPr lang="en-US" dirty="0" smtClean="0"/>
              <a:t>)</a:t>
            </a:r>
          </a:p>
          <a:p>
            <a:r>
              <a:rPr lang="en-US" dirty="0" smtClean="0"/>
              <a:t>Create codebook</a:t>
            </a:r>
          </a:p>
          <a:p>
            <a:r>
              <a:rPr lang="en-US" dirty="0" smtClean="0"/>
              <a:t>Create data file</a:t>
            </a:r>
          </a:p>
          <a:p>
            <a:r>
              <a:rPr lang="en-US" dirty="0" smtClean="0"/>
              <a:t>Code</a:t>
            </a:r>
          </a:p>
          <a:p>
            <a:r>
              <a:rPr lang="en-US" dirty="0" smtClean="0"/>
              <a:t>Analyze </a:t>
            </a:r>
          </a:p>
        </p:txBody>
      </p:sp>
    </p:spTree>
    <p:extLst>
      <p:ext uri="{BB962C8B-B14F-4D97-AF65-F5344CB8AC3E}">
        <p14:creationId xmlns:p14="http://schemas.microsoft.com/office/powerpoint/2010/main" val="61556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Codebook: Twitter Content Analysis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b="1" dirty="0" smtClean="0"/>
              <a:t>Case: </a:t>
            </a:r>
            <a:r>
              <a:rPr lang="en-US" sz="2400" dirty="0" smtClean="0"/>
              <a:t>(</a:t>
            </a:r>
            <a:r>
              <a:rPr lang="en-US" dirty="0" smtClean="0"/>
              <a:t>Insert #</a:t>
            </a:r>
            <a:r>
              <a:rPr lang="en-US" sz="2400" dirty="0" smtClean="0"/>
              <a:t>) </a:t>
            </a:r>
          </a:p>
          <a:p>
            <a:r>
              <a:rPr lang="en-US" sz="2400" b="1" dirty="0" smtClean="0"/>
              <a:t>Tweet</a:t>
            </a:r>
            <a:r>
              <a:rPr lang="en-US" sz="2400" b="1" dirty="0"/>
              <a:t>:</a:t>
            </a:r>
            <a:r>
              <a:rPr lang="en-US" sz="2400" dirty="0"/>
              <a:t> (Insert tweet, open-ended) </a:t>
            </a:r>
          </a:p>
          <a:p>
            <a:r>
              <a:rPr lang="en-US" sz="2400" b="1" dirty="0"/>
              <a:t>Hashtags:</a:t>
            </a:r>
            <a:r>
              <a:rPr lang="en-US" sz="2400" dirty="0"/>
              <a:t> (Insert tweet, open-ended)</a:t>
            </a:r>
          </a:p>
          <a:p>
            <a:r>
              <a:rPr lang="en-US" sz="2400" b="1" dirty="0" err="1"/>
              <a:t>HashtagNumber</a:t>
            </a:r>
            <a:r>
              <a:rPr lang="en-US" sz="2400" b="1" dirty="0"/>
              <a:t>:</a:t>
            </a:r>
            <a:r>
              <a:rPr lang="en-US" sz="2400" dirty="0"/>
              <a:t> How many hashtags were used? </a:t>
            </a:r>
            <a:r>
              <a:rPr lang="en-US" dirty="0"/>
              <a:t>(Insert #) </a:t>
            </a:r>
            <a:endParaRPr lang="en-US" sz="2400" dirty="0"/>
          </a:p>
          <a:p>
            <a:r>
              <a:rPr lang="en-US" sz="2400" b="1" dirty="0"/>
              <a:t>Favorite:</a:t>
            </a:r>
            <a:r>
              <a:rPr lang="en-US" sz="2400" dirty="0"/>
              <a:t> How many people hit favorite on the tweet? </a:t>
            </a:r>
            <a:r>
              <a:rPr lang="en-US" dirty="0"/>
              <a:t>(Insert #) </a:t>
            </a:r>
            <a:endParaRPr lang="en-US" sz="2400" dirty="0"/>
          </a:p>
          <a:p>
            <a:r>
              <a:rPr lang="en-US" sz="2400" b="1" dirty="0"/>
              <a:t>Retweet:</a:t>
            </a:r>
            <a:r>
              <a:rPr lang="en-US" sz="2400" dirty="0"/>
              <a:t> How many people retweeted the tweet? </a:t>
            </a:r>
            <a:r>
              <a:rPr lang="en-US" dirty="0"/>
              <a:t>(Insert #) </a:t>
            </a:r>
          </a:p>
          <a:p>
            <a:r>
              <a:rPr lang="en-US" sz="2400" b="1" dirty="0" smtClean="0"/>
              <a:t>Tweeter</a:t>
            </a:r>
            <a:r>
              <a:rPr lang="en-US" sz="2400" b="1" dirty="0"/>
              <a:t>:</a:t>
            </a:r>
            <a:r>
              <a:rPr lang="en-US" sz="2400" dirty="0"/>
              <a:t> Who posted the tweet? 1. Individual 2. Organization 3. Pseudonym </a:t>
            </a:r>
          </a:p>
          <a:p>
            <a:r>
              <a:rPr lang="en-US" sz="2400" b="1" dirty="0"/>
              <a:t>Sex:</a:t>
            </a:r>
            <a:r>
              <a:rPr lang="en-US" sz="2400" dirty="0"/>
              <a:t> Was the poster male or female? 1. Male 2. Female 3. N/A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6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method for studying attitudes, opinions and behaviors of a sample population</a:t>
            </a:r>
          </a:p>
          <a:p>
            <a:r>
              <a:rPr lang="en-US" dirty="0" smtClean="0"/>
              <a:t>Ex: Academic memorable message of college students; Non-white adult opinions about Trump; Netflix viewing patterns of moms with kids still in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 and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 questions – measure their intended construct</a:t>
            </a:r>
          </a:p>
          <a:p>
            <a:r>
              <a:rPr lang="en-US" dirty="0" smtClean="0"/>
              <a:t>Reliable questions – measure the same construct every time</a:t>
            </a:r>
          </a:p>
          <a:p>
            <a:r>
              <a:rPr lang="en-US" dirty="0" smtClean="0"/>
              <a:t>Example construct: Attitude toward “Taylor Swift”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565" y="3407944"/>
            <a:ext cx="3255922" cy="32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23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6281</TotalTime>
  <Words>931</Words>
  <Application>Microsoft Macintosh PowerPoint</Application>
  <PresentationFormat>Widescreen</PresentationFormat>
  <Paragraphs>149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News Gothic MT</vt:lpstr>
      <vt:lpstr>Wingdings 2</vt:lpstr>
      <vt:lpstr>Breeze</vt:lpstr>
      <vt:lpstr>Quantitative Research</vt:lpstr>
      <vt:lpstr>Agenda</vt:lpstr>
      <vt:lpstr>Positivist/Post-Positive</vt:lpstr>
      <vt:lpstr>Quantitative Versus Qualitative</vt:lpstr>
      <vt:lpstr>Content Analysis</vt:lpstr>
      <vt:lpstr>Performing a content analysis</vt:lpstr>
      <vt:lpstr>Codebook: Twitter Content Analysis </vt:lpstr>
      <vt:lpstr>Survey</vt:lpstr>
      <vt:lpstr>Validity and Reliability</vt:lpstr>
      <vt:lpstr>Question Creation</vt:lpstr>
      <vt:lpstr>Types of Questions</vt:lpstr>
      <vt:lpstr>Question Creation </vt:lpstr>
      <vt:lpstr>Question Creation</vt:lpstr>
      <vt:lpstr>PowerPoint Presentation</vt:lpstr>
      <vt:lpstr>Survey Design</vt:lpstr>
      <vt:lpstr>Survey Design </vt:lpstr>
      <vt:lpstr>Example Survey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Surveys</dc:title>
  <dc:creator>Sam</dc:creator>
  <cp:lastModifiedBy>Willoughby, Hope</cp:lastModifiedBy>
  <cp:revision>40</cp:revision>
  <dcterms:created xsi:type="dcterms:W3CDTF">2014-05-16T23:22:29Z</dcterms:created>
  <dcterms:modified xsi:type="dcterms:W3CDTF">2017-08-31T20:52:19Z</dcterms:modified>
</cp:coreProperties>
</file>