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63" r:id="rId4"/>
    <p:sldId id="264" r:id="rId5"/>
    <p:sldId id="272" r:id="rId6"/>
    <p:sldId id="265" r:id="rId7"/>
    <p:sldId id="258" r:id="rId8"/>
    <p:sldId id="266" r:id="rId9"/>
    <p:sldId id="274" r:id="rId10"/>
    <p:sldId id="267" r:id="rId11"/>
    <p:sldId id="260" r:id="rId12"/>
    <p:sldId id="259" r:id="rId13"/>
    <p:sldId id="261" r:id="rId14"/>
    <p:sldId id="268" r:id="rId15"/>
    <p:sldId id="269" r:id="rId16"/>
    <p:sldId id="275" r:id="rId17"/>
    <p:sldId id="285" r:id="rId18"/>
    <p:sldId id="273" r:id="rId19"/>
    <p:sldId id="270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/>
    <p:restoredTop sz="94640"/>
  </p:normalViewPr>
  <p:slideViewPr>
    <p:cSldViewPr snapToGrid="0" snapToObjects="1">
      <p:cViewPr varScale="1">
        <p:scale>
          <a:sx n="107" d="100"/>
          <a:sy n="107" d="100"/>
        </p:scale>
        <p:origin x="176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02D07-5EA8-1C42-A0C1-68F75C91076C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27BFC-3916-C346-8267-CEF6A8D28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3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27BFC-3916-C346-8267-CEF6A8D28D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4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s://youtu.be/mz5kY3RsmK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youtu.be/R7VA95JdbMQ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awphone.tannerkrewson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Semiotics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Willoughby, COM 415</a:t>
            </a:r>
          </a:p>
        </p:txBody>
      </p:sp>
    </p:spTree>
    <p:extLst>
      <p:ext uri="{BB962C8B-B14F-4D97-AF65-F5344CB8AC3E}">
        <p14:creationId xmlns:p14="http://schemas.microsoft.com/office/powerpoint/2010/main" val="3478832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 Sanders Peirce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American philosopher, logician, and mathematician (1839-1914)</a:t>
            </a:r>
          </a:p>
          <a:p>
            <a:r>
              <a:rPr lang="en-US" dirty="0"/>
              <a:t>Graduated from Harvard, taught at Johns Hopkins</a:t>
            </a:r>
          </a:p>
          <a:p>
            <a:r>
              <a:rPr lang="en-US" dirty="0"/>
              <a:t>Known as “father of pragmatism”</a:t>
            </a:r>
          </a:p>
          <a:p>
            <a:r>
              <a:rPr lang="en-US" dirty="0"/>
              <a:t>Approach to semiotics based on how humans think, practical logic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9337" y="2487613"/>
            <a:ext cx="2413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4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Peirce’s Triadic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Sign – stimulus pattern that has meaning; difference is in how sign is attached to object</a:t>
            </a:r>
          </a:p>
          <a:p>
            <a:r>
              <a:rPr lang="en-US" dirty="0"/>
              <a:t>Views sign as a three-dimensional system</a:t>
            </a:r>
          </a:p>
          <a:p>
            <a:pPr lvl="1"/>
            <a:r>
              <a:rPr lang="en-US" dirty="0"/>
              <a:t>Referent/object – physical object, experience, artifact</a:t>
            </a:r>
          </a:p>
          <a:p>
            <a:pPr lvl="1"/>
            <a:r>
              <a:rPr lang="en-US" dirty="0" err="1"/>
              <a:t>Representamen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symbol, form the sign takes, the element of sign that allows it to signify object</a:t>
            </a:r>
          </a:p>
          <a:p>
            <a:pPr lvl="1"/>
            <a:r>
              <a:rPr lang="en-US" dirty="0" err="1"/>
              <a:t>Interpretent</a:t>
            </a:r>
            <a:r>
              <a:rPr lang="en-US" dirty="0"/>
              <a:t> - The sense that we make out of a sign, meanings conveyed by sign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F0E5440-7084-1648-865B-A721492EFC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75" y="2646695"/>
            <a:ext cx="3565525" cy="3047335"/>
          </a:xfrm>
        </p:spPr>
      </p:pic>
    </p:spTree>
    <p:extLst>
      <p:ext uri="{BB962C8B-B14F-4D97-AF65-F5344CB8AC3E}">
        <p14:creationId xmlns:p14="http://schemas.microsoft.com/office/powerpoint/2010/main" val="1665730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Peirce’s Typology of Signs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/>
              <a:t>icon – physically resembles what it stands for</a:t>
            </a:r>
          </a:p>
          <a:p>
            <a:pPr lvl="2"/>
            <a:r>
              <a:rPr lang="en-US" dirty="0"/>
              <a:t>index – sensory feature that correlates with or points to object</a:t>
            </a:r>
          </a:p>
          <a:p>
            <a:pPr lvl="2"/>
            <a:r>
              <a:rPr lang="en-US" dirty="0"/>
              <a:t>symbol – words or visuals that derive meaning from what it represents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71" y="4167981"/>
            <a:ext cx="5904905" cy="19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Roland Barthes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French philosopher, linguist, and literary critic (1915-1980)</a:t>
            </a:r>
          </a:p>
          <a:p>
            <a:r>
              <a:rPr lang="en-US" dirty="0"/>
              <a:t>Studied at the University of Paris and taught at </a:t>
            </a:r>
            <a:r>
              <a:rPr lang="en-US" dirty="0" err="1"/>
              <a:t>Collège</a:t>
            </a:r>
            <a:r>
              <a:rPr lang="en-US" dirty="0"/>
              <a:t> de France</a:t>
            </a:r>
          </a:p>
          <a:p>
            <a:r>
              <a:rPr lang="en-US" dirty="0"/>
              <a:t>His work helped to establish structuralism</a:t>
            </a:r>
          </a:p>
          <a:p>
            <a:pPr lvl="1"/>
            <a:r>
              <a:rPr lang="en-US" dirty="0"/>
              <a:t>Movement in sociology, anthropology, linguistics</a:t>
            </a:r>
          </a:p>
          <a:p>
            <a:pPr lvl="1"/>
            <a:r>
              <a:rPr lang="en-US" dirty="0"/>
              <a:t>Human culture must be understood by its relationship to larger system/structure (language)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0009" y="2214563"/>
            <a:ext cx="3358591" cy="29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7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Barthes’ Semiotics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0"/>
            <a:ext cx="7396163" cy="24396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Critiqued Saussure’s model for ignoring connotation of signs</a:t>
            </a:r>
          </a:p>
          <a:p>
            <a:r>
              <a:rPr lang="en-US" dirty="0"/>
              <a:t>Argues signs are loaded with multiple meanings</a:t>
            </a:r>
          </a:p>
          <a:p>
            <a:r>
              <a:rPr lang="en-US" dirty="0"/>
              <a:t>Made distinction between two types of signified</a:t>
            </a:r>
          </a:p>
          <a:p>
            <a:pPr lvl="1"/>
            <a:r>
              <a:rPr lang="en-US" dirty="0"/>
              <a:t>denotative – first order of signification; literal, obvious, dictionary definition</a:t>
            </a:r>
          </a:p>
          <a:p>
            <a:pPr lvl="1"/>
            <a:r>
              <a:rPr lang="en-US" dirty="0"/>
              <a:t>connotative – second order of signification; socio-cultural and personal associations of sign; ideological baggage</a:t>
            </a:r>
          </a:p>
          <a:p>
            <a:r>
              <a:rPr lang="en-US" dirty="0"/>
              <a:t>This means that signs are more polysemic (open to multiple interpretations) in connotation than denotation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90" y="4501736"/>
            <a:ext cx="6224725" cy="2252758"/>
          </a:xfrm>
        </p:spPr>
      </p:pic>
    </p:spTree>
    <p:extLst>
      <p:ext uri="{BB962C8B-B14F-4D97-AF65-F5344CB8AC3E}">
        <p14:creationId xmlns:p14="http://schemas.microsoft.com/office/powerpoint/2010/main" val="169427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4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8D67C6-7E7D-D143-A1D8-7913298E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Barthes on Myth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A380BD-E871-4B4D-B5BB-4DC7D462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Myth exists alongside denotation and connotation</a:t>
            </a:r>
          </a:p>
          <a:p>
            <a:pPr lvl="1"/>
            <a:r>
              <a:rPr lang="en-US" dirty="0"/>
              <a:t>Myth = type of ”speech” in which original meaning is distorted to make it appealing to a collective audience</a:t>
            </a:r>
          </a:p>
          <a:p>
            <a:pPr lvl="1"/>
            <a:r>
              <a:rPr lang="en-US" dirty="0"/>
              <a:t>a.k.a. ideology </a:t>
            </a:r>
          </a:p>
          <a:p>
            <a:pPr fontAlgn="base"/>
            <a:r>
              <a:rPr lang="en-US" dirty="0"/>
              <a:t>Connotation is embedded in culture and even denotation often works to create certain interpretations of culture </a:t>
            </a:r>
          </a:p>
          <a:p>
            <a:pPr fontAlgn="base"/>
            <a:r>
              <a:rPr lang="en-US" dirty="0"/>
              <a:t>However, beyond merely being parts of culture, our interpretation of signs reflect the </a:t>
            </a:r>
            <a:r>
              <a:rPr lang="en-US" i="1" dirty="0"/>
              <a:t>logic, values and beliefs</a:t>
            </a:r>
            <a:r>
              <a:rPr lang="en-US" dirty="0"/>
              <a:t> of culture – i.e. – its ideology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03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8A42-E922-4A4E-819C-BBF8C339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62" y="731837"/>
            <a:ext cx="7391401" cy="1143000"/>
          </a:xfrm>
        </p:spPr>
        <p:txBody>
          <a:bodyPr anchor="b">
            <a:normAutofit/>
          </a:bodyPr>
          <a:lstStyle/>
          <a:p>
            <a:r>
              <a:rPr lang="en-US" dirty="0"/>
              <a:t>Normalizing Function of Myth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394835-E6A3-0F49-A12A-2F78A924A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8862" y="2018805"/>
            <a:ext cx="4322618" cy="18881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On the cover, a young Negro in a French uniform is saluting, with his eyes uplifted, probably fixed on a fold of the </a:t>
            </a:r>
            <a:r>
              <a:rPr lang="en-US" sz="1050" dirty="0" err="1"/>
              <a:t>tricolour</a:t>
            </a:r>
            <a:r>
              <a:rPr lang="en-US" sz="1050" dirty="0"/>
              <a:t>. All this is the meaning of the picture. But whether naively or not, I see very well what it signifies to me: that France is a great Empire, that all her sons, without any </a:t>
            </a:r>
            <a:r>
              <a:rPr lang="en-US" sz="1050" dirty="0" err="1"/>
              <a:t>colour</a:t>
            </a:r>
            <a:r>
              <a:rPr lang="en-US" sz="1050" dirty="0"/>
              <a:t> discrimination, faithfully serve under the flag, and that there is no better answer to the detractors of an alleged colonialism than the zeal shown by this Negro in serving his so-called oppressors ...” (Barthes 1957)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37275E8-00BC-E348-BA30-4B6F9D6B718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255299" y="3607457"/>
            <a:ext cx="2029745" cy="2749384"/>
          </a:xfrm>
          <a:prstGeom prst="rect">
            <a:avLst/>
          </a:prstGeom>
          <a:noFill/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6896C2C-6769-DE4E-911A-4CFE1C1ADFE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200" y="2018805"/>
            <a:ext cx="3566160" cy="4107358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90000"/>
              </a:lnSpc>
            </a:pPr>
            <a:r>
              <a:rPr lang="en-US" dirty="0"/>
              <a:t>Mythic sign systems don’t simply </a:t>
            </a:r>
            <a:r>
              <a:rPr lang="en-US" i="1" dirty="0"/>
              <a:t>reflect</a:t>
            </a:r>
            <a:r>
              <a:rPr lang="en-US" dirty="0"/>
              <a:t> culture, they </a:t>
            </a:r>
            <a:r>
              <a:rPr lang="en-US" i="1" dirty="0"/>
              <a:t>reinforce it</a:t>
            </a:r>
          </a:p>
          <a:p>
            <a:pPr lvl="1" fontAlgn="base">
              <a:lnSpc>
                <a:spcPct val="90000"/>
              </a:lnSpc>
            </a:pPr>
            <a:r>
              <a:rPr lang="en-US" dirty="0"/>
              <a:t>they support taken-for-granted truths – common sense ideas, hegemony</a:t>
            </a:r>
          </a:p>
          <a:p>
            <a:pPr lvl="1" fontAlgn="base">
              <a:lnSpc>
                <a:spcPct val="90000"/>
              </a:lnSpc>
            </a:pPr>
            <a:r>
              <a:rPr lang="en-US" dirty="0"/>
              <a:t>Myths structure our idea of the sign and creates its own level of signification – the ideas and ideology behind the image </a:t>
            </a:r>
          </a:p>
          <a:p>
            <a:pPr>
              <a:lnSpc>
                <a:spcPct val="90000"/>
              </a:lnSpc>
            </a:pPr>
            <a:r>
              <a:rPr lang="en-US" dirty="0"/>
              <a:t>Most often myth reinforces hegemony and current social structures</a:t>
            </a:r>
          </a:p>
        </p:txBody>
      </p:sp>
    </p:spTree>
    <p:extLst>
      <p:ext uri="{BB962C8B-B14F-4D97-AF65-F5344CB8AC3E}">
        <p14:creationId xmlns:p14="http://schemas.microsoft.com/office/powerpoint/2010/main" val="134621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3610-6FF3-3F4F-BB96-36829D75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Connotation and </a:t>
            </a:r>
            <a:r>
              <a:rPr lang="en-US" dirty="0" err="1"/>
              <a:t>Fyre</a:t>
            </a:r>
            <a:r>
              <a:rPr lang="en-US" dirty="0"/>
              <a:t> Festival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784E0-9F83-BD4E-ABAE-FCB67E4CD4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https://youtu.be/mz5kY3RsmKo</a:t>
            </a:r>
            <a:r>
              <a:rPr lang="en-US" dirty="0"/>
              <a:t> </a:t>
            </a:r>
          </a:p>
          <a:p>
            <a:r>
              <a:rPr lang="en-US" dirty="0"/>
              <a:t>What is the connotation of the symbols in the </a:t>
            </a:r>
            <a:r>
              <a:rPr lang="en-US" dirty="0" err="1"/>
              <a:t>Fyre</a:t>
            </a:r>
            <a:r>
              <a:rPr lang="en-US" dirty="0"/>
              <a:t> Festival ad?</a:t>
            </a:r>
          </a:p>
          <a:p>
            <a:r>
              <a:rPr lang="en-US" dirty="0"/>
              <a:t>How does this connotation contribute to our understanding of what the </a:t>
            </a:r>
            <a:r>
              <a:rPr lang="en-US" dirty="0" err="1"/>
              <a:t>Fyre</a:t>
            </a:r>
            <a:r>
              <a:rPr lang="en-US" dirty="0"/>
              <a:t> Festival should have been like?</a:t>
            </a:r>
          </a:p>
          <a:p>
            <a:r>
              <a:rPr lang="en-US" dirty="0"/>
              <a:t>What myths is this reinforcing?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118C2A-43DD-7845-937F-2B4412025A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96454" y="2214563"/>
            <a:ext cx="2938766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57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analyze!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in groups of 3-4</a:t>
            </a:r>
          </a:p>
          <a:p>
            <a:r>
              <a:rPr lang="en-US" dirty="0"/>
              <a:t>Identify the denotative and connotative sign systems</a:t>
            </a:r>
          </a:p>
          <a:p>
            <a:pPr lvl="1"/>
            <a:r>
              <a:rPr lang="en-US" dirty="0"/>
              <a:t>Denotative </a:t>
            </a:r>
            <a:r>
              <a:rPr lang="mr-IN" dirty="0"/>
              <a:t>–</a:t>
            </a:r>
            <a:r>
              <a:rPr lang="en-US" dirty="0"/>
              <a:t> sign = signifier + signified</a:t>
            </a:r>
          </a:p>
          <a:p>
            <a:pPr lvl="1"/>
            <a:r>
              <a:rPr lang="en-US" dirty="0"/>
              <a:t>Connotative </a:t>
            </a:r>
            <a:r>
              <a:rPr lang="mr-IN" dirty="0"/>
              <a:t>–</a:t>
            </a:r>
            <a:r>
              <a:rPr lang="en-US" dirty="0"/>
              <a:t>denotative sign becomes signifier + additional signified</a:t>
            </a:r>
          </a:p>
        </p:txBody>
      </p:sp>
    </p:spTree>
    <p:extLst>
      <p:ext uri="{BB962C8B-B14F-4D97-AF65-F5344CB8AC3E}">
        <p14:creationId xmlns:p14="http://schemas.microsoft.com/office/powerpoint/2010/main" val="110885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semiotics?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Interpretive, semiotic tradition</a:t>
            </a:r>
          </a:p>
          <a:p>
            <a:r>
              <a:rPr lang="en-US" dirty="0"/>
              <a:t>Study of meaning-making</a:t>
            </a:r>
          </a:p>
          <a:p>
            <a:r>
              <a:rPr lang="en-US" dirty="0"/>
              <a:t>Looks at signs and sign processes; anything that can stand for something else</a:t>
            </a:r>
          </a:p>
          <a:p>
            <a:r>
              <a:rPr lang="en-US" dirty="0"/>
              <a:t>Considers all types of symbols to be signs </a:t>
            </a:r>
          </a:p>
          <a:p>
            <a:pPr lvl="1"/>
            <a:r>
              <a:rPr lang="en-US" dirty="0"/>
              <a:t>Visual (images)</a:t>
            </a:r>
          </a:p>
          <a:p>
            <a:pPr lvl="1"/>
            <a:r>
              <a:rPr lang="en-US" dirty="0"/>
              <a:t>Aural (sounds)</a:t>
            </a:r>
          </a:p>
          <a:p>
            <a:pPr lvl="1"/>
            <a:r>
              <a:rPr lang="en-US" dirty="0"/>
              <a:t>Linguistic (words)</a:t>
            </a:r>
          </a:p>
          <a:p>
            <a:r>
              <a:rPr lang="en-US" b="0" i="0" u="none" strike="noStrike" dirty="0">
                <a:solidFill>
                  <a:srgbClr val="FFFFFF"/>
                </a:solidFill>
                <a:effectLst/>
                <a:latin typeface="YouTube Noto"/>
                <a:hlinkClick r:id="rId2"/>
              </a:rPr>
              <a:t>https://youtu.be/R7VA95JdbMQ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YouTube Noto"/>
              </a:rPr>
              <a:t> </a:t>
            </a:r>
            <a:endParaRPr lang="en-US" dirty="0"/>
          </a:p>
        </p:txBody>
      </p:sp>
      <p:pic>
        <p:nvPicPr>
          <p:cNvPr id="5" name="Content Placeholder 4" descr="traffic-light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9" r="12323"/>
          <a:stretch/>
        </p:blipFill>
        <p:spPr/>
      </p:pic>
    </p:spTree>
    <p:extLst>
      <p:ext uri="{BB962C8B-B14F-4D97-AF65-F5344CB8AC3E}">
        <p14:creationId xmlns:p14="http://schemas.microsoft.com/office/powerpoint/2010/main" val="71879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238"/>
            <a:ext cx="9144000" cy="60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56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Signs construct social reality</a:t>
            </a:r>
          </a:p>
          <a:p>
            <a:r>
              <a:rPr lang="en-US" dirty="0"/>
              <a:t>There is no natural connection between sign and what it stands for </a:t>
            </a:r>
            <a:r>
              <a:rPr lang="mr-IN" dirty="0"/>
              <a:t>–</a:t>
            </a:r>
            <a:r>
              <a:rPr lang="en-US" dirty="0"/>
              <a:t> it’s arbitrary</a:t>
            </a:r>
          </a:p>
          <a:p>
            <a:r>
              <a:rPr lang="en-US" dirty="0"/>
              <a:t>Signs are established by cultural convention and often operate unconsciously</a:t>
            </a:r>
          </a:p>
          <a:p>
            <a:pPr lvl="1"/>
            <a:r>
              <a:rPr lang="en-US" dirty="0"/>
              <a:t>Signs can differ in different cultures</a:t>
            </a:r>
          </a:p>
          <a:p>
            <a:pPr lvl="1"/>
            <a:r>
              <a:rPr lang="en-US" dirty="0"/>
              <a:t>We don’t consciously think about the signs we use</a:t>
            </a:r>
          </a:p>
          <a:p>
            <a:r>
              <a:rPr lang="en-US" dirty="0"/>
              <a:t>We need to understand context in which sign is communicated in order to understand its meaning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What is semiotics and how is it used?">
            <a:extLst>
              <a:ext uri="{FF2B5EF4-FFF2-40B4-BE49-F238E27FC236}">
                <a16:creationId xmlns:a16="http://schemas.microsoft.com/office/drawing/2014/main" id="{98B1EFBB-61B3-ABFD-FC80-0DBED377BA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3119963"/>
            <a:ext cx="3565525" cy="21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5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signs that we use in our culture?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36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0DDAC-ECEF-BE48-9720-DF784F97C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 anchor="b">
            <a:normAutofit/>
          </a:bodyPr>
          <a:lstStyle/>
          <a:p>
            <a:r>
              <a:rPr lang="en-US" dirty="0" err="1"/>
              <a:t>Drawphone</a:t>
            </a:r>
            <a:r>
              <a:rPr lang="en-US" dirty="0"/>
              <a:t>!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849008D-E974-3D51-47C2-3FA5680D4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7283"/>
            <a:ext cx="3566160" cy="356616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88EF3-AC65-5B42-82A1-70DAF0CDE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/>
          <a:p>
            <a:r>
              <a:rPr lang="en-US" dirty="0"/>
              <a:t>It’s like </a:t>
            </a:r>
            <a:r>
              <a:rPr lang="en-US" dirty="0" err="1"/>
              <a:t>telestrations</a:t>
            </a:r>
            <a:r>
              <a:rPr lang="en-US" dirty="0"/>
              <a:t>, but on your phone!</a:t>
            </a:r>
          </a:p>
          <a:p>
            <a:endParaRPr lang="en-US" dirty="0"/>
          </a:p>
          <a:p>
            <a:r>
              <a:rPr lang="en-US" dirty="0"/>
              <a:t>Go to </a:t>
            </a:r>
            <a:r>
              <a:rPr lang="en-US" dirty="0">
                <a:hlinkClick r:id="rId3"/>
              </a:rPr>
              <a:t>https://drawphone.tannerkrewson.com</a:t>
            </a:r>
            <a:r>
              <a:rPr lang="en-US" dirty="0"/>
              <a:t> or scan QR code</a:t>
            </a:r>
          </a:p>
        </p:txBody>
      </p:sp>
    </p:spTree>
    <p:extLst>
      <p:ext uri="{BB962C8B-B14F-4D97-AF65-F5344CB8AC3E}">
        <p14:creationId xmlns:p14="http://schemas.microsoft.com/office/powerpoint/2010/main" val="3253924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Roots of Semiotics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Word “semiotics” derives from Greek word for “sign” and ”signal”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 err="1"/>
              <a:t>sêmeiotikos</a:t>
            </a:r>
            <a:endParaRPr lang="en-US" i="1" dirty="0"/>
          </a:p>
          <a:p>
            <a:pPr lvl="1"/>
            <a:r>
              <a:rPr lang="en-US" dirty="0"/>
              <a:t>First used by Hippocrates </a:t>
            </a:r>
            <a:r>
              <a:rPr lang="mr-IN" dirty="0"/>
              <a:t>(460–370 BCE)</a:t>
            </a:r>
            <a:r>
              <a:rPr lang="en-US" dirty="0"/>
              <a:t> to designate medical symptoms</a:t>
            </a:r>
          </a:p>
          <a:p>
            <a:pPr lvl="1"/>
            <a:r>
              <a:rPr lang="en-US" dirty="0"/>
              <a:t>Originally meant a physical form that stands for some bodily disorder</a:t>
            </a:r>
          </a:p>
          <a:p>
            <a:r>
              <a:rPr lang="en-US" dirty="0"/>
              <a:t>Augustine (early Christian philosopher, 354-430) created first typology of signs</a:t>
            </a:r>
          </a:p>
          <a:p>
            <a:pPr lvl="1"/>
            <a:r>
              <a:rPr lang="en-US" dirty="0"/>
              <a:t>Natural signs (body symptoms, plant colors, rustling leaves) that have no intentions</a:t>
            </a:r>
          </a:p>
          <a:p>
            <a:pPr lvl="1"/>
            <a:r>
              <a:rPr lang="en-US" dirty="0"/>
              <a:t>Conventional signs (gestures, language) that result from human intentions</a:t>
            </a:r>
          </a:p>
          <a:p>
            <a:r>
              <a:rPr lang="en-US" dirty="0"/>
              <a:t>John Locke (1632-1704) argued that semiotics should be included in philosophy because it includes “all that can fall within the compass of human understanding”</a:t>
            </a:r>
          </a:p>
        </p:txBody>
      </p:sp>
    </p:spTree>
    <p:extLst>
      <p:ext uri="{BB962C8B-B14F-4D97-AF65-F5344CB8AC3E}">
        <p14:creationId xmlns:p14="http://schemas.microsoft.com/office/powerpoint/2010/main" val="1883944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Ferdinand de Saussure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Swiss linguist and </a:t>
            </a:r>
            <a:r>
              <a:rPr lang="en-US" dirty="0" err="1"/>
              <a:t>semiotician</a:t>
            </a:r>
            <a:r>
              <a:rPr lang="en-US" dirty="0"/>
              <a:t> (1857-1913)</a:t>
            </a:r>
          </a:p>
          <a:p>
            <a:r>
              <a:rPr lang="en-US" dirty="0"/>
              <a:t>Considered to be founder of 20</a:t>
            </a:r>
            <a:r>
              <a:rPr lang="en-US" baseline="30000" dirty="0"/>
              <a:t>th</a:t>
            </a:r>
            <a:r>
              <a:rPr lang="en-US" dirty="0"/>
              <a:t> century linguistics and semiotics (along with Peirce)</a:t>
            </a:r>
          </a:p>
          <a:p>
            <a:r>
              <a:rPr lang="en-US" dirty="0"/>
              <a:t>Coined term “semiology”</a:t>
            </a:r>
          </a:p>
          <a:p>
            <a:r>
              <a:rPr lang="en-US" dirty="0"/>
              <a:t>Defined it as a science concerned with “the role of signs as part of social life” </a:t>
            </a:r>
          </a:p>
          <a:p>
            <a:r>
              <a:rPr lang="en-US" dirty="0"/>
              <a:t>Emphasized that connection between signifier and signified is arbitrary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41911" y="2214563"/>
            <a:ext cx="2647852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8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Saussure’s Semiotics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Introduced dyadic concept of linguistic sign</a:t>
            </a:r>
          </a:p>
          <a:p>
            <a:pPr lvl="1"/>
            <a:r>
              <a:rPr lang="en-US" dirty="0"/>
              <a:t>signifier – the form a sign takes</a:t>
            </a:r>
          </a:p>
          <a:p>
            <a:pPr lvl="1"/>
            <a:r>
              <a:rPr lang="en-US" dirty="0"/>
              <a:t>signified – the concept the sign represents</a:t>
            </a:r>
          </a:p>
          <a:p>
            <a:r>
              <a:rPr lang="en-US" dirty="0"/>
              <a:t>Signifier and signified cannot be separated </a:t>
            </a:r>
            <a:r>
              <a:rPr lang="mr-IN" dirty="0"/>
              <a:t>–</a:t>
            </a:r>
            <a:r>
              <a:rPr lang="en-US" dirty="0"/>
              <a:t> both necessary for communication</a:t>
            </a:r>
          </a:p>
          <a:p>
            <a:r>
              <a:rPr lang="en-US" dirty="0"/>
              <a:t>Focuses on conventional signs </a:t>
            </a:r>
            <a:r>
              <a:rPr lang="mr-IN" dirty="0"/>
              <a:t>–</a:t>
            </a:r>
            <a:r>
              <a:rPr lang="en-US" dirty="0"/>
              <a:t> signs resulting from human intentions</a:t>
            </a:r>
          </a:p>
        </p:txBody>
      </p:sp>
      <p:pic>
        <p:nvPicPr>
          <p:cNvPr id="5" name="Content Placeholder 7" descr="sign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r="7955"/>
          <a:stretch>
            <a:fillRect/>
          </a:stretch>
        </p:blipFill>
        <p:spPr>
          <a:xfrm>
            <a:off x="4618774" y="2582863"/>
            <a:ext cx="2894126" cy="3175000"/>
          </a:xfrm>
        </p:spPr>
      </p:pic>
    </p:spTree>
    <p:extLst>
      <p:ext uri="{BB962C8B-B14F-4D97-AF65-F5344CB8AC3E}">
        <p14:creationId xmlns:p14="http://schemas.microsoft.com/office/powerpoint/2010/main" val="4935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3F1FDB-108D-6448-ABA9-141F431B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Signifier and Signified</a:t>
            </a:r>
          </a:p>
        </p:txBody>
      </p:sp>
      <p:pic>
        <p:nvPicPr>
          <p:cNvPr id="10" name="Online Media 9" descr="labrador-barking-daniel_simon">
            <a:hlinkClick r:id="" action="ppaction://media"/>
            <a:extLst>
              <a:ext uri="{FF2B5EF4-FFF2-40B4-BE49-F238E27FC236}">
                <a16:creationId xmlns:a16="http://schemas.microsoft.com/office/drawing/2014/main" id="{17B07958-49A2-754B-BE0B-FF996742289D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9438" y="2768600"/>
            <a:ext cx="812800" cy="8128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6ED3E66-4210-444C-B243-1790EEB28A6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08" y="4224338"/>
            <a:ext cx="3201458" cy="1920875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CED3A06-6FE5-BC48-9D28-0AA3910783C4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51" y="2303463"/>
            <a:ext cx="1920875" cy="192087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E37F54-F04D-A64A-8055-2F2E51BF562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6739" y="4887656"/>
            <a:ext cx="3566160" cy="10559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latin typeface="Courier" pitchFamily="2" charset="0"/>
              </a:rPr>
              <a:t>goodnight</a:t>
            </a:r>
          </a:p>
        </p:txBody>
      </p:sp>
    </p:spTree>
    <p:extLst>
      <p:ext uri="{BB962C8B-B14F-4D97-AF65-F5344CB8AC3E}">
        <p14:creationId xmlns:p14="http://schemas.microsoft.com/office/powerpoint/2010/main" val="3499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laza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450</TotalTime>
  <Words>968</Words>
  <Application>Microsoft Macintosh PowerPoint</Application>
  <PresentationFormat>On-screen Show (4:3)</PresentationFormat>
  <Paragraphs>96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Courier</vt:lpstr>
      <vt:lpstr>Wingdings 2</vt:lpstr>
      <vt:lpstr>YouTube Noto</vt:lpstr>
      <vt:lpstr>Plaza</vt:lpstr>
      <vt:lpstr>Semiotics</vt:lpstr>
      <vt:lpstr>What is semiotics?</vt:lpstr>
      <vt:lpstr>Key Concepts</vt:lpstr>
      <vt:lpstr>What are some signs that we use in our culture?</vt:lpstr>
      <vt:lpstr>Drawphone!</vt:lpstr>
      <vt:lpstr>Roots of Semiotics</vt:lpstr>
      <vt:lpstr>Ferdinand de Saussure</vt:lpstr>
      <vt:lpstr>Saussure’s Semiotics</vt:lpstr>
      <vt:lpstr>Identify Signifier and Signified</vt:lpstr>
      <vt:lpstr>Charles Sanders Peirce</vt:lpstr>
      <vt:lpstr>Peirce’s Triadic Model</vt:lpstr>
      <vt:lpstr>Peirce’s Typology of Signs</vt:lpstr>
      <vt:lpstr>Roland Barthes</vt:lpstr>
      <vt:lpstr>Barthes’ Semiotics</vt:lpstr>
      <vt:lpstr>PowerPoint Presentation</vt:lpstr>
      <vt:lpstr>Barthes on Myth</vt:lpstr>
      <vt:lpstr>Normalizing Function of Myth</vt:lpstr>
      <vt:lpstr>Connotation and Fyre Festival</vt:lpstr>
      <vt:lpstr>Let’s analyze!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Semiotics</dc:title>
  <dc:creator>Hope Willoughby</dc:creator>
  <cp:lastModifiedBy>Willoughby, Hope</cp:lastModifiedBy>
  <cp:revision>25</cp:revision>
  <dcterms:created xsi:type="dcterms:W3CDTF">2017-02-23T02:55:36Z</dcterms:created>
  <dcterms:modified xsi:type="dcterms:W3CDTF">2023-03-14T14:48:22Z</dcterms:modified>
</cp:coreProperties>
</file>