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69" r:id="rId6"/>
    <p:sldId id="259" r:id="rId7"/>
    <p:sldId id="260" r:id="rId8"/>
    <p:sldId id="270" r:id="rId9"/>
    <p:sldId id="261" r:id="rId10"/>
    <p:sldId id="271" r:id="rId11"/>
    <p:sldId id="262" r:id="rId12"/>
    <p:sldId id="272" r:id="rId13"/>
    <p:sldId id="263" r:id="rId14"/>
    <p:sldId id="273" r:id="rId15"/>
    <p:sldId id="264" r:id="rId16"/>
    <p:sldId id="274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Seven Traditions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 415, Willoughby</a:t>
            </a:r>
          </a:p>
        </p:txBody>
      </p:sp>
    </p:spTree>
    <p:extLst>
      <p:ext uri="{BB962C8B-B14F-4D97-AF65-F5344CB8AC3E}">
        <p14:creationId xmlns:p14="http://schemas.microsoft.com/office/powerpoint/2010/main" val="1284800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0806F-EAD9-0444-90B9-E81FDF355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Semiotic 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A584C-BD58-9D47-B829-C7C8C0A79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Semiotics</a:t>
            </a:r>
          </a:p>
          <a:p>
            <a:pPr lvl="1"/>
            <a:r>
              <a:rPr lang="en-US" dirty="0"/>
              <a:t>Saussure</a:t>
            </a:r>
          </a:p>
          <a:p>
            <a:pPr lvl="1"/>
            <a:r>
              <a:rPr lang="en-US" dirty="0"/>
              <a:t>Peirce</a:t>
            </a:r>
          </a:p>
          <a:p>
            <a:pPr lvl="1"/>
            <a:r>
              <a:rPr lang="en-US" dirty="0"/>
              <a:t>Barthes</a:t>
            </a:r>
          </a:p>
        </p:txBody>
      </p:sp>
    </p:spTree>
    <p:extLst>
      <p:ext uri="{BB962C8B-B14F-4D97-AF65-F5344CB8AC3E}">
        <p14:creationId xmlns:p14="http://schemas.microsoft.com/office/powerpoint/2010/main" val="756437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Socio-Cultural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Interpretive</a:t>
            </a:r>
          </a:p>
          <a:p>
            <a:r>
              <a:rPr lang="en-US" dirty="0"/>
              <a:t>Communication as creation and enactment of social reality</a:t>
            </a:r>
          </a:p>
          <a:p>
            <a:r>
              <a:rPr lang="en-US" dirty="0"/>
              <a:t>Sapir- Whorf hypothesis – structure of a language shapes what people think and do in a culture; social construction of reality</a:t>
            </a:r>
          </a:p>
          <a:p>
            <a:r>
              <a:rPr lang="en-US" dirty="0"/>
              <a:t>“Persons in conversation co-construct their own social worlds” – Griffin</a:t>
            </a:r>
          </a:p>
          <a:p>
            <a:r>
              <a:rPr lang="en-US" dirty="0"/>
              <a:t>Helps us bridge gap between worlds, between “us” and “them”</a:t>
            </a:r>
          </a:p>
        </p:txBody>
      </p:sp>
    </p:spTree>
    <p:extLst>
      <p:ext uri="{BB962C8B-B14F-4D97-AF65-F5344CB8AC3E}">
        <p14:creationId xmlns:p14="http://schemas.microsoft.com/office/powerpoint/2010/main" val="1581244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0124A-6B52-DA48-8BCE-D489531A5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Socio-cultural 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0D15C-BE79-3648-8EB2-1612552FF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Postmodernism</a:t>
            </a:r>
          </a:p>
          <a:p>
            <a:r>
              <a:rPr lang="en-US" dirty="0"/>
              <a:t>Cultivation Theory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862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Interpretive</a:t>
            </a:r>
          </a:p>
          <a:p>
            <a:r>
              <a:rPr lang="en-US" dirty="0"/>
              <a:t>Communication as reflective challenge to unjust discourse</a:t>
            </a:r>
          </a:p>
          <a:p>
            <a:r>
              <a:rPr lang="en-US" dirty="0"/>
              <a:t>Frankfurt School – extension of Marxism</a:t>
            </a:r>
          </a:p>
          <a:p>
            <a:r>
              <a:rPr lang="en-US" dirty="0"/>
              <a:t>Focused on power and inequality</a:t>
            </a:r>
          </a:p>
          <a:p>
            <a:r>
              <a:rPr lang="en-US" dirty="0"/>
              <a:t>Provides critique of power structures in society (class, gender, race, etc.)</a:t>
            </a:r>
          </a:p>
          <a:p>
            <a:r>
              <a:rPr lang="en-US" dirty="0"/>
              <a:t>Sometimes looks at culture industries and how they reproduce dominant ideology of culture</a:t>
            </a:r>
          </a:p>
        </p:txBody>
      </p:sp>
    </p:spTree>
    <p:extLst>
      <p:ext uri="{BB962C8B-B14F-4D97-AF65-F5344CB8AC3E}">
        <p14:creationId xmlns:p14="http://schemas.microsoft.com/office/powerpoint/2010/main" val="2273637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671F0-FCA8-6E4A-A017-3FE567D41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46DFD-F5F7-A94D-A8EB-108FBCE40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Critical Rhetoric</a:t>
            </a:r>
          </a:p>
          <a:p>
            <a:r>
              <a:rPr lang="en-US" dirty="0"/>
              <a:t>Postmodernism</a:t>
            </a:r>
          </a:p>
          <a:p>
            <a:r>
              <a:rPr lang="en-US" dirty="0"/>
              <a:t>Cultural Studies</a:t>
            </a:r>
          </a:p>
          <a:p>
            <a:r>
              <a:rPr lang="en-US" dirty="0"/>
              <a:t>Muted Group Theory</a:t>
            </a:r>
          </a:p>
          <a:p>
            <a:r>
              <a:rPr lang="en-US" dirty="0"/>
              <a:t>Standpoint Theory</a:t>
            </a:r>
          </a:p>
        </p:txBody>
      </p:sp>
    </p:spTree>
    <p:extLst>
      <p:ext uri="{BB962C8B-B14F-4D97-AF65-F5344CB8AC3E}">
        <p14:creationId xmlns:p14="http://schemas.microsoft.com/office/powerpoint/2010/main" val="2031083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Phenomenological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Interpretive</a:t>
            </a:r>
          </a:p>
          <a:p>
            <a:r>
              <a:rPr lang="en-US" dirty="0"/>
              <a:t>Communication as experience of self and others through dialogue</a:t>
            </a:r>
          </a:p>
          <a:p>
            <a:r>
              <a:rPr lang="en-US" dirty="0"/>
              <a:t>Analysis from standpoint of person living it</a:t>
            </a:r>
          </a:p>
          <a:p>
            <a:r>
              <a:rPr lang="en-US" dirty="0"/>
              <a:t>Focuses on stories/narratives of individuals and their own experience</a:t>
            </a:r>
          </a:p>
          <a:p>
            <a:r>
              <a:rPr lang="en-US" dirty="0"/>
              <a:t>Why is it so hard to establish and sustain authentic human relationships?  How can this problem be overcome?</a:t>
            </a:r>
          </a:p>
        </p:txBody>
      </p:sp>
    </p:spTree>
    <p:extLst>
      <p:ext uri="{BB962C8B-B14F-4D97-AF65-F5344CB8AC3E}">
        <p14:creationId xmlns:p14="http://schemas.microsoft.com/office/powerpoint/2010/main" val="2968309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3A2C5-F701-224D-9FDF-4ED88D015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Phenomenological 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4FF95-B924-134B-9C50-53499A476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Muted Group Theory</a:t>
            </a:r>
          </a:p>
          <a:p>
            <a:r>
              <a:rPr lang="en-US" dirty="0"/>
              <a:t>Standpoint Theory</a:t>
            </a:r>
          </a:p>
        </p:txBody>
      </p:sp>
    </p:spTree>
    <p:extLst>
      <p:ext uri="{BB962C8B-B14F-4D97-AF65-F5344CB8AC3E}">
        <p14:creationId xmlns:p14="http://schemas.microsoft.com/office/powerpoint/2010/main" val="2928177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Blending of Traditions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scholars blend traditions together, combine more than one approach</a:t>
            </a:r>
          </a:p>
          <a:p>
            <a:r>
              <a:rPr lang="en-US" dirty="0"/>
              <a:t>Ex. critical rhetoric</a:t>
            </a:r>
          </a:p>
          <a:p>
            <a:r>
              <a:rPr lang="en-US" dirty="0"/>
              <a:t>Often overlap between traditions, especially when critical tradition is involved</a:t>
            </a:r>
          </a:p>
        </p:txBody>
      </p:sp>
    </p:spTree>
    <p:extLst>
      <p:ext uri="{BB962C8B-B14F-4D97-AF65-F5344CB8AC3E}">
        <p14:creationId xmlns:p14="http://schemas.microsoft.com/office/powerpoint/2010/main" val="592832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Discipline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“Communication theory is the systematic and thoughtful response of communication scholars to questions posed as humans interact with one another” – Griffin</a:t>
            </a:r>
          </a:p>
          <a:p>
            <a:r>
              <a:rPr lang="en-US" dirty="0"/>
              <a:t>Practical discipline, but wide variety of theories</a:t>
            </a:r>
          </a:p>
          <a:p>
            <a:r>
              <a:rPr lang="en-US" dirty="0"/>
              <a:t>Robert Craig’s seven traditions in communication theory</a:t>
            </a:r>
          </a:p>
          <a:p>
            <a:pPr lvl="1"/>
            <a:r>
              <a:rPr lang="en-US" dirty="0"/>
              <a:t>Each tradition offers “distinct, alternative vocabularies”</a:t>
            </a:r>
          </a:p>
          <a:p>
            <a:pPr lvl="1"/>
            <a:r>
              <a:rPr lang="en-US" dirty="0"/>
              <a:t>Describe “different ways of conceptualizing communication problems and practices”</a:t>
            </a:r>
          </a:p>
        </p:txBody>
      </p:sp>
    </p:spTree>
    <p:extLst>
      <p:ext uri="{BB962C8B-B14F-4D97-AF65-F5344CB8AC3E}">
        <p14:creationId xmlns:p14="http://schemas.microsoft.com/office/powerpoint/2010/main" val="49078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BF5F8-D394-E745-80F8-1D8F509D0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Traditions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2FE5A-CFDF-BA44-AB73-4D724550F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Socio-psychological</a:t>
            </a:r>
          </a:p>
          <a:p>
            <a:r>
              <a:rPr lang="en-US" dirty="0"/>
              <a:t>Cybernetic</a:t>
            </a:r>
          </a:p>
          <a:p>
            <a:r>
              <a:rPr lang="en-US" dirty="0"/>
              <a:t>Rhetorical</a:t>
            </a:r>
          </a:p>
          <a:p>
            <a:r>
              <a:rPr lang="en-US" dirty="0"/>
              <a:t>Semiotic</a:t>
            </a:r>
          </a:p>
          <a:p>
            <a:r>
              <a:rPr lang="en-US" dirty="0"/>
              <a:t>Socio-cultural</a:t>
            </a:r>
          </a:p>
          <a:p>
            <a:r>
              <a:rPr lang="en-US" dirty="0"/>
              <a:t>Critical</a:t>
            </a:r>
          </a:p>
          <a:p>
            <a:r>
              <a:rPr lang="en-US" dirty="0"/>
              <a:t>Phenomenological</a:t>
            </a:r>
          </a:p>
        </p:txBody>
      </p:sp>
    </p:spTree>
    <p:extLst>
      <p:ext uri="{BB962C8B-B14F-4D97-AF65-F5344CB8AC3E}">
        <p14:creationId xmlns:p14="http://schemas.microsoft.com/office/powerpoint/2010/main" val="3687826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Socio-psychological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  <a:p>
            <a:r>
              <a:rPr lang="en-US" dirty="0"/>
              <a:t>Communication as interpersonal interaction and influence</a:t>
            </a:r>
          </a:p>
          <a:p>
            <a:r>
              <a:rPr lang="en-US" dirty="0"/>
              <a:t>Seek to discover communication truths through careful, systematic observation</a:t>
            </a:r>
          </a:p>
          <a:p>
            <a:r>
              <a:rPr lang="en-US" dirty="0"/>
              <a:t>Look at cause-effect relationships that can help predict future behavior</a:t>
            </a:r>
          </a:p>
          <a:p>
            <a:r>
              <a:rPr lang="en-US" dirty="0"/>
              <a:t>Remove personal bias – focus on what is, not what ought to be</a:t>
            </a:r>
          </a:p>
        </p:txBody>
      </p:sp>
    </p:spTree>
    <p:extLst>
      <p:ext uri="{BB962C8B-B14F-4D97-AF65-F5344CB8AC3E}">
        <p14:creationId xmlns:p14="http://schemas.microsoft.com/office/powerpoint/2010/main" val="1088321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3B60C-31D3-DD41-BD9C-346199672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Socio-psychological 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F539A-F82F-C446-8DE4-2DADA8BC7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Penetration</a:t>
            </a:r>
          </a:p>
          <a:p>
            <a:r>
              <a:rPr lang="en-US" dirty="0"/>
              <a:t>Social Judgment Theory</a:t>
            </a:r>
          </a:p>
          <a:p>
            <a:r>
              <a:rPr lang="en-US" dirty="0"/>
              <a:t>Elaboration Likelihood</a:t>
            </a:r>
          </a:p>
          <a:p>
            <a:r>
              <a:rPr lang="en-US" dirty="0"/>
              <a:t>Communication Accommodation</a:t>
            </a:r>
          </a:p>
          <a:p>
            <a:r>
              <a:rPr lang="en-US" dirty="0"/>
              <a:t>Uses and Gratifications</a:t>
            </a:r>
          </a:p>
          <a:p>
            <a:r>
              <a:rPr lang="en-US" dirty="0"/>
              <a:t>Agenda Setting</a:t>
            </a:r>
          </a:p>
        </p:txBody>
      </p:sp>
    </p:spTree>
    <p:extLst>
      <p:ext uri="{BB962C8B-B14F-4D97-AF65-F5344CB8AC3E}">
        <p14:creationId xmlns:p14="http://schemas.microsoft.com/office/powerpoint/2010/main" val="92939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Cybernetic</a:t>
            </a:r>
          </a:p>
        </p:txBody>
      </p:sp>
      <p:pic>
        <p:nvPicPr>
          <p:cNvPr id="6" name="Content Placeholder 5" descr="shannon_weaver_model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" r="1727"/>
          <a:stretch>
            <a:fillRect/>
          </a:stretch>
        </p:blipFill>
        <p:spPr/>
      </p:pic>
      <p:pic>
        <p:nvPicPr>
          <p:cNvPr id="7" name="Content Placeholder 6" descr="berlos-smcr-model-of-communication-picture.jpg"/>
          <p:cNvPicPr>
            <a:picLocks noGrp="1" noChangeAspect="1"/>
          </p:cNvPicPr>
          <p:nvPr>
            <p:ph sz="half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4" r="3154"/>
          <a:stretch>
            <a:fillRect/>
          </a:stretch>
        </p:blipFill>
        <p:spPr/>
      </p:pic>
      <p:sp>
        <p:nvSpPr>
          <p:cNvPr id="5" name="Content Placeholder 4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  <a:p>
            <a:r>
              <a:rPr lang="en-US" dirty="0"/>
              <a:t>Communication as system of information processing</a:t>
            </a:r>
          </a:p>
          <a:p>
            <a:r>
              <a:rPr lang="en-US" dirty="0"/>
              <a:t>Study of information processing, feedback, and control in communication systems</a:t>
            </a:r>
          </a:p>
          <a:p>
            <a:r>
              <a:rPr lang="en-US" dirty="0"/>
              <a:t>Focus on how system works and how it could improve</a:t>
            </a:r>
          </a:p>
        </p:txBody>
      </p:sp>
    </p:spTree>
    <p:extLst>
      <p:ext uri="{BB962C8B-B14F-4D97-AF65-F5344CB8AC3E}">
        <p14:creationId xmlns:p14="http://schemas.microsoft.com/office/powerpoint/2010/main" val="2835372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Rhetorical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Mostly interpretive, sometimes objective</a:t>
            </a:r>
          </a:p>
          <a:p>
            <a:r>
              <a:rPr lang="en-US" dirty="0"/>
              <a:t>Communication as artful persuasion</a:t>
            </a:r>
          </a:p>
          <a:p>
            <a:r>
              <a:rPr lang="en-US" dirty="0"/>
              <a:t>Traditionally focused on public address, but expanded in mid-to-late 1900s to include other artifacts (social movements, visuals, etc.)</a:t>
            </a:r>
          </a:p>
          <a:p>
            <a:r>
              <a:rPr lang="en-US" dirty="0"/>
              <a:t>How/why does this artifact persuade or not persuade?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77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0EA93-CA06-E947-8962-7B970B3A5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Rhetorical 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FCCBC-E90E-6B4D-9112-32454616A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Classical Theory</a:t>
            </a:r>
          </a:p>
          <a:p>
            <a:r>
              <a:rPr lang="en-US" dirty="0" err="1"/>
              <a:t>Burkean</a:t>
            </a:r>
            <a:r>
              <a:rPr lang="en-US" dirty="0"/>
              <a:t> Theory</a:t>
            </a:r>
          </a:p>
          <a:p>
            <a:r>
              <a:rPr lang="en-US" dirty="0"/>
              <a:t>Narrative Theory</a:t>
            </a:r>
          </a:p>
          <a:p>
            <a:r>
              <a:rPr lang="en-US" dirty="0"/>
              <a:t>Symbolic Convergence</a:t>
            </a:r>
          </a:p>
          <a:p>
            <a:r>
              <a:rPr lang="en-US" dirty="0"/>
              <a:t>Critical Rhetoric</a:t>
            </a:r>
          </a:p>
        </p:txBody>
      </p:sp>
    </p:spTree>
    <p:extLst>
      <p:ext uri="{BB962C8B-B14F-4D97-AF65-F5344CB8AC3E}">
        <p14:creationId xmlns:p14="http://schemas.microsoft.com/office/powerpoint/2010/main" val="2445219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Semiotic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Mostly interpretive, sometimes objective</a:t>
            </a:r>
          </a:p>
          <a:p>
            <a:r>
              <a:rPr lang="en-US" dirty="0"/>
              <a:t>Communication as process of sharing meaning through signs</a:t>
            </a:r>
          </a:p>
          <a:p>
            <a:r>
              <a:rPr lang="en-US" dirty="0"/>
              <a:t>Words are arbitrary symbols that have no inherent meaning (meaning resides in people)</a:t>
            </a:r>
          </a:p>
          <a:p>
            <a:r>
              <a:rPr lang="en-US" dirty="0"/>
              <a:t>Trying to explain and reduce misunderstanding created by ambiguous symbols</a:t>
            </a:r>
          </a:p>
        </p:txBody>
      </p:sp>
    </p:spTree>
    <p:extLst>
      <p:ext uri="{BB962C8B-B14F-4D97-AF65-F5344CB8AC3E}">
        <p14:creationId xmlns:p14="http://schemas.microsoft.com/office/powerpoint/2010/main" val="1503013842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2525</TotalTime>
  <Words>475</Words>
  <Application>Microsoft Macintosh PowerPoint</Application>
  <PresentationFormat>On-screen Show (4:3)</PresentationFormat>
  <Paragraphs>90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Century Gothic</vt:lpstr>
      <vt:lpstr>Wingdings 2</vt:lpstr>
      <vt:lpstr>Plaza</vt:lpstr>
      <vt:lpstr>Seven Traditions</vt:lpstr>
      <vt:lpstr>Communication Discipline</vt:lpstr>
      <vt:lpstr>Seven Traditions</vt:lpstr>
      <vt:lpstr>Socio-psychological</vt:lpstr>
      <vt:lpstr>Socio-psychological theories</vt:lpstr>
      <vt:lpstr>Cybernetic</vt:lpstr>
      <vt:lpstr>Rhetorical</vt:lpstr>
      <vt:lpstr>Rhetorical Theories</vt:lpstr>
      <vt:lpstr>Semiotic</vt:lpstr>
      <vt:lpstr>Semiotic Theories</vt:lpstr>
      <vt:lpstr>Socio-Cultural</vt:lpstr>
      <vt:lpstr>Socio-cultural Theories</vt:lpstr>
      <vt:lpstr>Critical</vt:lpstr>
      <vt:lpstr>Critical Theories</vt:lpstr>
      <vt:lpstr>Phenomenological</vt:lpstr>
      <vt:lpstr>Phenomenological Theories</vt:lpstr>
      <vt:lpstr>Blending of Traditions</vt:lpstr>
    </vt:vector>
  </TitlesOfParts>
  <Company>Berry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Seven Traditions</dc:title>
  <dc:creator>Hope Willoughby</dc:creator>
  <cp:lastModifiedBy>Willoughby, Hope</cp:lastModifiedBy>
  <cp:revision>19</cp:revision>
  <dcterms:created xsi:type="dcterms:W3CDTF">2016-08-29T19:44:58Z</dcterms:created>
  <dcterms:modified xsi:type="dcterms:W3CDTF">2022-01-13T14:20:15Z</dcterms:modified>
</cp:coreProperties>
</file>