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17"/>
  </p:notesMasterIdLst>
  <p:sldIdLst>
    <p:sldId id="256" r:id="rId2"/>
    <p:sldId id="274" r:id="rId3"/>
    <p:sldId id="276" r:id="rId4"/>
    <p:sldId id="279" r:id="rId5"/>
    <p:sldId id="280" r:id="rId6"/>
    <p:sldId id="281" r:id="rId7"/>
    <p:sldId id="282" r:id="rId8"/>
    <p:sldId id="275" r:id="rId9"/>
    <p:sldId id="283" r:id="rId10"/>
    <p:sldId id="284" r:id="rId11"/>
    <p:sldId id="277" r:id="rId12"/>
    <p:sldId id="278" r:id="rId13"/>
    <p:sldId id="285" r:id="rId14"/>
    <p:sldId id="286" r:id="rId15"/>
    <p:sldId id="28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1"/>
    <p:restoredTop sz="94694"/>
  </p:normalViewPr>
  <p:slideViewPr>
    <p:cSldViewPr snapToGrid="0" snapToObjects="1">
      <p:cViewPr varScale="1">
        <p:scale>
          <a:sx n="121" d="100"/>
          <a:sy n="121" d="100"/>
        </p:scale>
        <p:origin x="1816"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82DCC1-356B-134F-ADE4-516AF09E7CCA}" type="datetimeFigureOut">
              <a:rPr lang="en-US" smtClean="0"/>
              <a:t>9/13/23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BA18A8-7167-B049-B12E-046F8D9BDEEB}" type="slidenum">
              <a:rPr lang="en-US" smtClean="0"/>
              <a:t>‹#›</a:t>
            </a:fld>
            <a:endParaRPr lang="en-US"/>
          </a:p>
        </p:txBody>
      </p:sp>
    </p:spTree>
    <p:extLst>
      <p:ext uri="{BB962C8B-B14F-4D97-AF65-F5344CB8AC3E}">
        <p14:creationId xmlns:p14="http://schemas.microsoft.com/office/powerpoint/2010/main" val="2089317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A24CD3-204F-4468-8EE4-28A6668D006A}" type="datetimeFigureOut">
              <a:rPr lang="en-US" smtClean="0"/>
              <a:t>9/13/23</a:t>
            </a:fld>
            <a:endParaRPr lang="en-US"/>
          </a:p>
        </p:txBody>
      </p:sp>
      <p:sp>
        <p:nvSpPr>
          <p:cNvPr id="5" name="Footer Placeholder 4"/>
          <p:cNvSpPr>
            <a:spLocks noGrp="1"/>
          </p:cNvSpPr>
          <p:nvPr>
            <p:ph type="ftr" sz="quarter" idx="11"/>
          </p:nvPr>
        </p:nvSpPr>
        <p:spPr>
          <a:xfrm>
            <a:off x="812805" y="6272785"/>
            <a:ext cx="4745736" cy="365125"/>
          </a:xfrm>
        </p:spPr>
        <p:txBody>
          <a:bodyPr/>
          <a:lstStyle/>
          <a:p>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57AF16DE-A0D5-4438-950F-5B1E159C2C28}" type="slidenum">
              <a:rPr lang="en-US" smtClean="0"/>
              <a:t>‹#›</a:t>
            </a:fld>
            <a:endParaRPr lang="en-US"/>
          </a:p>
        </p:txBody>
      </p:sp>
    </p:spTree>
    <p:extLst>
      <p:ext uri="{BB962C8B-B14F-4D97-AF65-F5344CB8AC3E}">
        <p14:creationId xmlns:p14="http://schemas.microsoft.com/office/powerpoint/2010/main" val="3916359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1A24CD3-204F-4468-8EE4-28A6668D006A}" type="datetimeFigureOut">
              <a:rPr lang="en-US" smtClean="0"/>
              <a:t>9/13/23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extLst>
      <p:ext uri="{BB962C8B-B14F-4D97-AF65-F5344CB8AC3E}">
        <p14:creationId xmlns:p14="http://schemas.microsoft.com/office/powerpoint/2010/main" val="256170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A24CD3-204F-4468-8EE4-28A6668D006A}" type="datetimeFigureOut">
              <a:rPr lang="en-US" smtClean="0"/>
              <a:t>9/13/23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extLst>
      <p:ext uri="{BB962C8B-B14F-4D97-AF65-F5344CB8AC3E}">
        <p14:creationId xmlns:p14="http://schemas.microsoft.com/office/powerpoint/2010/main" val="141691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A24CD3-204F-4468-8EE4-28A6668D006A}" type="datetimeFigureOut">
              <a:rPr lang="en-US" smtClean="0"/>
              <a:t>9/13/23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extLst>
      <p:ext uri="{BB962C8B-B14F-4D97-AF65-F5344CB8AC3E}">
        <p14:creationId xmlns:p14="http://schemas.microsoft.com/office/powerpoint/2010/main" val="4102287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B1A24CD3-204F-4468-8EE4-28A6668D006A}" type="datetimeFigureOut">
              <a:rPr lang="en-US" smtClean="0"/>
              <a:t>9/13/23</a:t>
            </a:fld>
            <a:endParaRPr lang="en-US"/>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57AF16DE-A0D5-4438-950F-5B1E159C2C28}" type="slidenum">
              <a:rPr lang="en-US" smtClean="0"/>
              <a:t>‹#›</a:t>
            </a:fld>
            <a:endParaRPr lang="en-US"/>
          </a:p>
        </p:txBody>
      </p:sp>
    </p:spTree>
    <p:extLst>
      <p:ext uri="{BB962C8B-B14F-4D97-AF65-F5344CB8AC3E}">
        <p14:creationId xmlns:p14="http://schemas.microsoft.com/office/powerpoint/2010/main" val="2933540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A24CD3-204F-4468-8EE4-28A6668D006A}" type="datetimeFigureOut">
              <a:rPr lang="en-US" smtClean="0"/>
              <a:t>9/13/23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extLst>
      <p:ext uri="{BB962C8B-B14F-4D97-AF65-F5344CB8AC3E}">
        <p14:creationId xmlns:p14="http://schemas.microsoft.com/office/powerpoint/2010/main" val="2892297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A24CD3-204F-4468-8EE4-28A6668D006A}" type="datetimeFigureOut">
              <a:rPr lang="en-US" smtClean="0"/>
              <a:t>9/13/23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627293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B1A24CD3-204F-4468-8EE4-28A6668D006A}" type="datetimeFigureOut">
              <a:rPr lang="en-US" smtClean="0"/>
              <a:t>9/13/23</a:t>
            </a:fld>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97176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24CD3-204F-4468-8EE4-28A6668D006A}" type="datetimeFigureOut">
              <a:rPr lang="en-US" smtClean="0"/>
              <a:t>9/13/23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extLst>
      <p:ext uri="{BB962C8B-B14F-4D97-AF65-F5344CB8AC3E}">
        <p14:creationId xmlns:p14="http://schemas.microsoft.com/office/powerpoint/2010/main" val="3618049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9" name="Date Placeholder 8"/>
          <p:cNvSpPr>
            <a:spLocks noGrp="1"/>
          </p:cNvSpPr>
          <p:nvPr>
            <p:ph type="dt" sz="half" idx="10"/>
          </p:nvPr>
        </p:nvSpPr>
        <p:spPr/>
        <p:txBody>
          <a:bodyPr/>
          <a:lstStyle/>
          <a:p>
            <a:fld id="{B1A24CD3-204F-4468-8EE4-28A6668D006A}" type="datetimeFigureOut">
              <a:rPr lang="en-US" smtClean="0"/>
              <a:t>9/13/23</a:t>
            </a:fld>
            <a:endParaRPr lang="en-US"/>
          </a:p>
        </p:txBody>
      </p:sp>
      <p:sp>
        <p:nvSpPr>
          <p:cNvPr id="10" name="Footer Placeholder 9"/>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57AF16DE-A0D5-4438-950F-5B1E159C2C28}" type="slidenum">
              <a:rPr lang="en-US" smtClean="0"/>
              <a:t>‹#›</a:t>
            </a:fld>
            <a:endParaRPr lang="en-US"/>
          </a:p>
        </p:txBody>
      </p:sp>
    </p:spTree>
    <p:extLst>
      <p:ext uri="{BB962C8B-B14F-4D97-AF65-F5344CB8AC3E}">
        <p14:creationId xmlns:p14="http://schemas.microsoft.com/office/powerpoint/2010/main" val="4060893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p:cNvSpPr>
          <p:nvPr>
            <p:ph type="pic" idx="1"/>
          </p:nvPr>
        </p:nvSpPr>
        <p:spPr>
          <a:xfrm>
            <a:off x="0" y="0"/>
            <a:ext cx="6227805"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8" name="Date Placeholder 7"/>
          <p:cNvSpPr>
            <a:spLocks noGrp="1"/>
          </p:cNvSpPr>
          <p:nvPr>
            <p:ph type="dt" sz="half" idx="10"/>
          </p:nvPr>
        </p:nvSpPr>
        <p:spPr/>
        <p:txBody>
          <a:bodyPr/>
          <a:lstStyle/>
          <a:p>
            <a:fld id="{B1A24CD3-204F-4468-8EE4-28A6668D006A}" type="datetimeFigureOut">
              <a:rPr lang="en-US" smtClean="0"/>
              <a:t>9/13/23</a:t>
            </a:fld>
            <a:endParaRPr lang="en-US"/>
          </a:p>
        </p:txBody>
      </p:sp>
      <p:sp>
        <p:nvSpPr>
          <p:cNvPr id="10" name="Slide Number Placeholder 9"/>
          <p:cNvSpPr>
            <a:spLocks noGrp="1"/>
          </p:cNvSpPr>
          <p:nvPr>
            <p:ph type="sldNum" sz="quarter" idx="12"/>
          </p:nvPr>
        </p:nvSpPr>
        <p:spPr/>
        <p:txBody>
          <a:bodyPr/>
          <a:lstStyle/>
          <a:p>
            <a:fld id="{57AF16DE-A0D5-4438-950F-5B1E159C2C28}" type="slidenum">
              <a:rPr lang="en-US" smtClean="0"/>
              <a:t>‹#›</a:t>
            </a:fld>
            <a:endParaRPr lang="en-US"/>
          </a:p>
        </p:txBody>
      </p:sp>
    </p:spTree>
    <p:extLst>
      <p:ext uri="{BB962C8B-B14F-4D97-AF65-F5344CB8AC3E}">
        <p14:creationId xmlns:p14="http://schemas.microsoft.com/office/powerpoint/2010/main" val="3807040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B1A24CD3-204F-4468-8EE4-28A6668D006A}" type="datetimeFigureOut">
              <a:rPr lang="en-US" smtClean="0"/>
              <a:t>9/13/23</a:t>
            </a:fld>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57AF16DE-A0D5-4438-950F-5B1E159C2C28}" type="slidenum">
              <a:rPr lang="en-US" smtClean="0"/>
              <a:t>‹#›</a:t>
            </a:fld>
            <a:endParaRPr lang="en-US"/>
          </a:p>
        </p:txBody>
      </p:sp>
    </p:spTree>
    <p:extLst>
      <p:ext uri="{BB962C8B-B14F-4D97-AF65-F5344CB8AC3E}">
        <p14:creationId xmlns:p14="http://schemas.microsoft.com/office/powerpoint/2010/main" val="410208070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aopqPs7rb_Q"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1026" y="2439727"/>
            <a:ext cx="5458968" cy="1048684"/>
          </a:xfrm>
        </p:spPr>
        <p:txBody>
          <a:bodyPr>
            <a:normAutofit fontScale="90000"/>
          </a:bodyPr>
          <a:lstStyle/>
          <a:p>
            <a:r>
              <a:rPr lang="en-US" dirty="0"/>
              <a:t>Uses and </a:t>
            </a:r>
            <a:r>
              <a:rPr lang="en-US" dirty="0" err="1"/>
              <a:t>Grats</a:t>
            </a:r>
            <a:br>
              <a:rPr lang="en-US" dirty="0"/>
            </a:br>
            <a:endParaRPr lang="en-US" dirty="0"/>
          </a:p>
        </p:txBody>
      </p:sp>
      <p:sp>
        <p:nvSpPr>
          <p:cNvPr id="3" name="Subtitle 2"/>
          <p:cNvSpPr>
            <a:spLocks noGrp="1"/>
          </p:cNvSpPr>
          <p:nvPr>
            <p:ph type="subTitle" idx="1"/>
          </p:nvPr>
        </p:nvSpPr>
        <p:spPr>
          <a:xfrm>
            <a:off x="2764006" y="3118104"/>
            <a:ext cx="5458968" cy="621792"/>
          </a:xfrm>
        </p:spPr>
        <p:txBody>
          <a:bodyPr/>
          <a:lstStyle/>
          <a:p>
            <a:r>
              <a:rPr lang="en-US" dirty="0">
                <a:latin typeface="Gotham Medium" pitchFamily="2" charset="0"/>
                <a:cs typeface="Gotham Medium" pitchFamily="2" charset="0"/>
              </a:rPr>
              <a:t>Dr. Carroll | COM 415</a:t>
            </a:r>
          </a:p>
        </p:txBody>
      </p:sp>
    </p:spTree>
    <p:extLst>
      <p:ext uri="{BB962C8B-B14F-4D97-AF65-F5344CB8AC3E}">
        <p14:creationId xmlns:p14="http://schemas.microsoft.com/office/powerpoint/2010/main" val="1413926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9077214-B4B4-8847-9DB5-3853FA50DC8F}"/>
              </a:ext>
            </a:extLst>
          </p:cNvPr>
          <p:cNvSpPr>
            <a:spLocks noGrp="1"/>
          </p:cNvSpPr>
          <p:nvPr>
            <p:ph type="title"/>
          </p:nvPr>
        </p:nvSpPr>
        <p:spPr/>
        <p:txBody>
          <a:bodyPr/>
          <a:lstStyle/>
          <a:p>
            <a:r>
              <a:rPr lang="en-US" dirty="0"/>
              <a:t>Types of motives</a:t>
            </a:r>
          </a:p>
        </p:txBody>
      </p:sp>
      <p:sp>
        <p:nvSpPr>
          <p:cNvPr id="6" name="Content Placeholder 5">
            <a:extLst>
              <a:ext uri="{FF2B5EF4-FFF2-40B4-BE49-F238E27FC236}">
                <a16:creationId xmlns:a16="http://schemas.microsoft.com/office/drawing/2014/main" id="{9FEFB888-D36F-814E-BD59-02869F504546}"/>
              </a:ext>
            </a:extLst>
          </p:cNvPr>
          <p:cNvSpPr>
            <a:spLocks noGrp="1"/>
          </p:cNvSpPr>
          <p:nvPr>
            <p:ph idx="1"/>
          </p:nvPr>
        </p:nvSpPr>
        <p:spPr>
          <a:xfrm>
            <a:off x="672548" y="1684086"/>
            <a:ext cx="7772400" cy="4570940"/>
          </a:xfrm>
        </p:spPr>
        <p:txBody>
          <a:bodyPr>
            <a:normAutofit/>
          </a:bodyPr>
          <a:lstStyle/>
          <a:p>
            <a:r>
              <a:rPr lang="en-US" dirty="0"/>
              <a:t>Passive</a:t>
            </a:r>
          </a:p>
          <a:p>
            <a:r>
              <a:rPr lang="en-US" dirty="0"/>
              <a:t>Proactive</a:t>
            </a:r>
          </a:p>
          <a:p>
            <a:r>
              <a:rPr lang="en-US" dirty="0"/>
              <a:t>Diversionary</a:t>
            </a:r>
          </a:p>
          <a:p>
            <a:r>
              <a:rPr lang="en-US" dirty="0"/>
              <a:t>Utilitarian</a:t>
            </a:r>
          </a:p>
          <a:p>
            <a:r>
              <a:rPr lang="en-US" dirty="0"/>
              <a:t>Ritualistic</a:t>
            </a:r>
          </a:p>
          <a:p>
            <a:r>
              <a:rPr lang="en-US" dirty="0"/>
              <a:t>Instrumental</a:t>
            </a:r>
          </a:p>
          <a:p>
            <a:endParaRPr lang="en-US" dirty="0"/>
          </a:p>
          <a:p>
            <a:endParaRPr lang="en-US" dirty="0"/>
          </a:p>
        </p:txBody>
      </p:sp>
    </p:spTree>
    <p:extLst>
      <p:ext uri="{BB962C8B-B14F-4D97-AF65-F5344CB8AC3E}">
        <p14:creationId xmlns:p14="http://schemas.microsoft.com/office/powerpoint/2010/main" val="3338080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F18EC-F8A9-A046-A148-D97ACDBDFA3A}"/>
              </a:ext>
            </a:extLst>
          </p:cNvPr>
          <p:cNvSpPr>
            <a:spLocks noGrp="1"/>
          </p:cNvSpPr>
          <p:nvPr>
            <p:ph type="title"/>
          </p:nvPr>
        </p:nvSpPr>
        <p:spPr/>
        <p:txBody>
          <a:bodyPr/>
          <a:lstStyle/>
          <a:p>
            <a:r>
              <a:rPr lang="en-US" dirty="0" err="1"/>
              <a:t>Parasocial</a:t>
            </a:r>
            <a:r>
              <a:rPr lang="en-US" dirty="0"/>
              <a:t> Relationships</a:t>
            </a:r>
          </a:p>
        </p:txBody>
      </p:sp>
      <p:sp>
        <p:nvSpPr>
          <p:cNvPr id="3" name="Content Placeholder 2">
            <a:extLst>
              <a:ext uri="{FF2B5EF4-FFF2-40B4-BE49-F238E27FC236}">
                <a16:creationId xmlns:a16="http://schemas.microsoft.com/office/drawing/2014/main" id="{CCA87A67-FDD8-6F47-AB6B-3063C66F6891}"/>
              </a:ext>
            </a:extLst>
          </p:cNvPr>
          <p:cNvSpPr>
            <a:spLocks noGrp="1"/>
          </p:cNvSpPr>
          <p:nvPr>
            <p:ph idx="1"/>
          </p:nvPr>
        </p:nvSpPr>
        <p:spPr>
          <a:xfrm>
            <a:off x="685800" y="1843112"/>
            <a:ext cx="7772400" cy="4530255"/>
          </a:xfrm>
        </p:spPr>
        <p:txBody>
          <a:bodyPr>
            <a:normAutofit/>
          </a:bodyPr>
          <a:lstStyle/>
          <a:p>
            <a:r>
              <a:rPr lang="en-US" dirty="0"/>
              <a:t>Sense of friendship or emotional attachment that develops between TV viewers and media personalities</a:t>
            </a:r>
          </a:p>
          <a:p>
            <a:r>
              <a:rPr lang="en-US" dirty="0"/>
              <a:t>Often used to refer to our one-sided “relationships” with celebrities</a:t>
            </a:r>
          </a:p>
          <a:p>
            <a:pPr lvl="1"/>
            <a:r>
              <a:rPr lang="en-US" dirty="0"/>
              <a:t>We see them in media and seek out information about them</a:t>
            </a:r>
          </a:p>
          <a:p>
            <a:pPr lvl="1"/>
            <a:r>
              <a:rPr lang="en-US" dirty="0"/>
              <a:t>We keep up with their lives</a:t>
            </a:r>
          </a:p>
          <a:p>
            <a:pPr lvl="1"/>
            <a:r>
              <a:rPr lang="en-US" dirty="0"/>
              <a:t>We feel like they impact us</a:t>
            </a:r>
          </a:p>
          <a:p>
            <a:r>
              <a:rPr lang="en-US" dirty="0"/>
              <a:t>Social media amplifies these effects</a:t>
            </a:r>
          </a:p>
          <a:p>
            <a:pPr lvl="1"/>
            <a:r>
              <a:rPr lang="en-US" dirty="0"/>
              <a:t>Sharing media content</a:t>
            </a:r>
          </a:p>
          <a:p>
            <a:pPr lvl="1"/>
            <a:r>
              <a:rPr lang="en-US" dirty="0"/>
              <a:t>Creating media content</a:t>
            </a:r>
          </a:p>
          <a:p>
            <a:pPr lvl="1"/>
            <a:r>
              <a:rPr lang="en-US" dirty="0"/>
              <a:t>Posting media content</a:t>
            </a:r>
          </a:p>
          <a:p>
            <a:r>
              <a:rPr lang="en-US" dirty="0"/>
              <a:t>Circles back to motives: socializing, status-seeking, etc.</a:t>
            </a:r>
          </a:p>
        </p:txBody>
      </p:sp>
    </p:spTree>
    <p:extLst>
      <p:ext uri="{BB962C8B-B14F-4D97-AF65-F5344CB8AC3E}">
        <p14:creationId xmlns:p14="http://schemas.microsoft.com/office/powerpoint/2010/main" val="789928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5E5278-D9C1-7745-A15C-BE0358B8F013}"/>
              </a:ext>
            </a:extLst>
          </p:cNvPr>
          <p:cNvSpPr>
            <a:spLocks noGrp="1"/>
          </p:cNvSpPr>
          <p:nvPr>
            <p:ph type="title"/>
          </p:nvPr>
        </p:nvSpPr>
        <p:spPr>
          <a:xfrm>
            <a:off x="1625345" y="1225296"/>
            <a:ext cx="7280115" cy="3520440"/>
          </a:xfrm>
        </p:spPr>
        <p:txBody>
          <a:bodyPr>
            <a:normAutofit/>
          </a:bodyPr>
          <a:lstStyle/>
          <a:p>
            <a:r>
              <a:rPr lang="en-US" sz="4000" dirty="0"/>
              <a:t>What are some </a:t>
            </a:r>
            <a:br>
              <a:rPr lang="en-US" sz="4000" dirty="0"/>
            </a:br>
            <a:r>
              <a:rPr lang="en-US" sz="4000" dirty="0" err="1"/>
              <a:t>parasocial</a:t>
            </a:r>
            <a:r>
              <a:rPr lang="en-US" sz="4000" dirty="0"/>
              <a:t> relationships </a:t>
            </a:r>
            <a:br>
              <a:rPr lang="en-US" sz="4000" dirty="0"/>
            </a:br>
            <a:r>
              <a:rPr lang="en-US" sz="4000" dirty="0"/>
              <a:t>That you’ve created?</a:t>
            </a:r>
          </a:p>
        </p:txBody>
      </p:sp>
      <p:sp>
        <p:nvSpPr>
          <p:cNvPr id="5" name="Text Placeholder 4">
            <a:extLst>
              <a:ext uri="{FF2B5EF4-FFF2-40B4-BE49-F238E27FC236}">
                <a16:creationId xmlns:a16="http://schemas.microsoft.com/office/drawing/2014/main" id="{E1907935-D84D-A94D-B8B0-BD7FEFB418A4}"/>
              </a:ext>
            </a:extLst>
          </p:cNvPr>
          <p:cNvSpPr>
            <a:spLocks noGrp="1"/>
          </p:cNvSpPr>
          <p:nvPr>
            <p:ph type="body" idx="1"/>
          </p:nvPr>
        </p:nvSpPr>
        <p:spPr>
          <a:xfrm>
            <a:off x="1730347" y="3814108"/>
            <a:ext cx="6789420" cy="1066800"/>
          </a:xfrm>
        </p:spPr>
        <p:txBody>
          <a:bodyPr/>
          <a:lstStyle/>
          <a:p>
            <a:r>
              <a:rPr lang="en-US" dirty="0"/>
              <a:t>Who’s your “best friend” on or via TV or Netflix or films? </a:t>
            </a:r>
          </a:p>
          <a:p>
            <a:r>
              <a:rPr lang="en-US" dirty="0"/>
              <a:t>Who do you feel you know best? </a:t>
            </a:r>
          </a:p>
          <a:p>
            <a:endParaRPr lang="en-US" dirty="0"/>
          </a:p>
        </p:txBody>
      </p:sp>
    </p:spTree>
    <p:extLst>
      <p:ext uri="{BB962C8B-B14F-4D97-AF65-F5344CB8AC3E}">
        <p14:creationId xmlns:p14="http://schemas.microsoft.com/office/powerpoint/2010/main" val="1602939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9077214-B4B4-8847-9DB5-3853FA50DC8F}"/>
              </a:ext>
            </a:extLst>
          </p:cNvPr>
          <p:cNvSpPr>
            <a:spLocks noGrp="1"/>
          </p:cNvSpPr>
          <p:nvPr>
            <p:ph type="title"/>
          </p:nvPr>
        </p:nvSpPr>
        <p:spPr/>
        <p:txBody>
          <a:bodyPr/>
          <a:lstStyle/>
          <a:p>
            <a:r>
              <a:rPr lang="en-US" dirty="0"/>
              <a:t>U&amp;G: The Smartphone</a:t>
            </a:r>
          </a:p>
        </p:txBody>
      </p:sp>
      <p:sp>
        <p:nvSpPr>
          <p:cNvPr id="6" name="Content Placeholder 5">
            <a:extLst>
              <a:ext uri="{FF2B5EF4-FFF2-40B4-BE49-F238E27FC236}">
                <a16:creationId xmlns:a16="http://schemas.microsoft.com/office/drawing/2014/main" id="{9FEFB888-D36F-814E-BD59-02869F504546}"/>
              </a:ext>
            </a:extLst>
          </p:cNvPr>
          <p:cNvSpPr>
            <a:spLocks noGrp="1"/>
          </p:cNvSpPr>
          <p:nvPr>
            <p:ph idx="1"/>
          </p:nvPr>
        </p:nvSpPr>
        <p:spPr>
          <a:xfrm>
            <a:off x="672548" y="1684086"/>
            <a:ext cx="7772400" cy="4570940"/>
          </a:xfrm>
        </p:spPr>
        <p:txBody>
          <a:bodyPr>
            <a:normAutofit/>
          </a:bodyPr>
          <a:lstStyle/>
          <a:p>
            <a:r>
              <a:rPr lang="en-US" dirty="0"/>
              <a:t>Typology of uses and gratifications</a:t>
            </a:r>
          </a:p>
          <a:p>
            <a:pPr lvl="1"/>
            <a:r>
              <a:rPr lang="en-US" dirty="0"/>
              <a:t>Immediacy</a:t>
            </a:r>
          </a:p>
          <a:p>
            <a:pPr lvl="1"/>
            <a:r>
              <a:rPr lang="en-US" dirty="0"/>
              <a:t>Instrumentality</a:t>
            </a:r>
          </a:p>
          <a:p>
            <a:pPr lvl="1"/>
            <a:r>
              <a:rPr lang="en-US" dirty="0"/>
              <a:t>Mobility</a:t>
            </a:r>
          </a:p>
          <a:p>
            <a:pPr lvl="1"/>
            <a:r>
              <a:rPr lang="en-US" dirty="0"/>
              <a:t>Staying in touch</a:t>
            </a:r>
          </a:p>
          <a:p>
            <a:pPr lvl="1"/>
            <a:r>
              <a:rPr lang="en-US" dirty="0"/>
              <a:t>Planning the day</a:t>
            </a:r>
          </a:p>
          <a:p>
            <a:pPr lvl="1"/>
            <a:r>
              <a:rPr lang="en-US" dirty="0"/>
              <a:t>Accessing news</a:t>
            </a:r>
          </a:p>
          <a:p>
            <a:pPr lvl="1"/>
            <a:endParaRPr lang="en-US" dirty="0"/>
          </a:p>
          <a:p>
            <a:r>
              <a:rPr lang="en-US" dirty="0"/>
              <a:t>Cognitive, social, emotional, habitual needs-driven</a:t>
            </a:r>
          </a:p>
          <a:p>
            <a:r>
              <a:rPr lang="en-US" dirty="0"/>
              <a:t>What of gender differences?</a:t>
            </a:r>
          </a:p>
          <a:p>
            <a:endParaRPr lang="en-US" dirty="0"/>
          </a:p>
        </p:txBody>
      </p:sp>
    </p:spTree>
    <p:extLst>
      <p:ext uri="{BB962C8B-B14F-4D97-AF65-F5344CB8AC3E}">
        <p14:creationId xmlns:p14="http://schemas.microsoft.com/office/powerpoint/2010/main" val="80652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9077214-B4B4-8847-9DB5-3853FA50DC8F}"/>
              </a:ext>
            </a:extLst>
          </p:cNvPr>
          <p:cNvSpPr>
            <a:spLocks noGrp="1"/>
          </p:cNvSpPr>
          <p:nvPr>
            <p:ph type="title"/>
          </p:nvPr>
        </p:nvSpPr>
        <p:spPr/>
        <p:txBody>
          <a:bodyPr/>
          <a:lstStyle/>
          <a:p>
            <a:r>
              <a:rPr lang="en-US" dirty="0"/>
              <a:t>Opportunities for research</a:t>
            </a:r>
          </a:p>
        </p:txBody>
      </p:sp>
      <p:sp>
        <p:nvSpPr>
          <p:cNvPr id="6" name="Content Placeholder 5">
            <a:extLst>
              <a:ext uri="{FF2B5EF4-FFF2-40B4-BE49-F238E27FC236}">
                <a16:creationId xmlns:a16="http://schemas.microsoft.com/office/drawing/2014/main" id="{9FEFB888-D36F-814E-BD59-02869F504546}"/>
              </a:ext>
            </a:extLst>
          </p:cNvPr>
          <p:cNvSpPr>
            <a:spLocks noGrp="1"/>
          </p:cNvSpPr>
          <p:nvPr>
            <p:ph idx="1"/>
          </p:nvPr>
        </p:nvSpPr>
        <p:spPr>
          <a:xfrm>
            <a:off x="672548" y="1684086"/>
            <a:ext cx="7772400" cy="4570940"/>
          </a:xfrm>
        </p:spPr>
        <p:txBody>
          <a:bodyPr>
            <a:normAutofit/>
          </a:bodyPr>
          <a:lstStyle/>
          <a:p>
            <a:r>
              <a:rPr lang="en-US" dirty="0"/>
              <a:t>Photo tagging</a:t>
            </a:r>
          </a:p>
          <a:p>
            <a:r>
              <a:rPr lang="en-US" dirty="0"/>
              <a:t>Music applications</a:t>
            </a:r>
          </a:p>
          <a:p>
            <a:r>
              <a:rPr lang="en-US" dirty="0"/>
              <a:t>AI</a:t>
            </a:r>
          </a:p>
          <a:p>
            <a:r>
              <a:rPr lang="en-US" dirty="0"/>
              <a:t>Co-viewing</a:t>
            </a:r>
          </a:p>
          <a:p>
            <a:r>
              <a:rPr lang="en-US" dirty="0"/>
              <a:t>Convenience</a:t>
            </a:r>
          </a:p>
          <a:p>
            <a:r>
              <a:rPr lang="en-US" dirty="0"/>
              <a:t>Social capital</a:t>
            </a:r>
          </a:p>
          <a:p>
            <a:r>
              <a:rPr lang="en-US" dirty="0"/>
              <a:t>Attention spans</a:t>
            </a:r>
          </a:p>
          <a:p>
            <a:r>
              <a:rPr lang="en-US" dirty="0"/>
              <a:t>Audience sub-sets, like health patients</a:t>
            </a:r>
          </a:p>
          <a:p>
            <a:r>
              <a:rPr lang="en-US" dirty="0"/>
              <a:t>Second screens</a:t>
            </a:r>
          </a:p>
          <a:p>
            <a:r>
              <a:rPr lang="en-US" dirty="0"/>
              <a:t>What can you think of?</a:t>
            </a:r>
          </a:p>
        </p:txBody>
      </p:sp>
    </p:spTree>
    <p:extLst>
      <p:ext uri="{BB962C8B-B14F-4D97-AF65-F5344CB8AC3E}">
        <p14:creationId xmlns:p14="http://schemas.microsoft.com/office/powerpoint/2010/main" val="1276146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9077214-B4B4-8847-9DB5-3853FA50DC8F}"/>
              </a:ext>
            </a:extLst>
          </p:cNvPr>
          <p:cNvSpPr>
            <a:spLocks noGrp="1"/>
          </p:cNvSpPr>
          <p:nvPr>
            <p:ph type="title"/>
          </p:nvPr>
        </p:nvSpPr>
        <p:spPr/>
        <p:txBody>
          <a:bodyPr/>
          <a:lstStyle/>
          <a:p>
            <a:r>
              <a:rPr lang="en-US" dirty="0"/>
              <a:t>Your turn</a:t>
            </a:r>
          </a:p>
        </p:txBody>
      </p:sp>
      <p:sp>
        <p:nvSpPr>
          <p:cNvPr id="6" name="Content Placeholder 5">
            <a:extLst>
              <a:ext uri="{FF2B5EF4-FFF2-40B4-BE49-F238E27FC236}">
                <a16:creationId xmlns:a16="http://schemas.microsoft.com/office/drawing/2014/main" id="{9FEFB888-D36F-814E-BD59-02869F504546}"/>
              </a:ext>
            </a:extLst>
          </p:cNvPr>
          <p:cNvSpPr>
            <a:spLocks noGrp="1"/>
          </p:cNvSpPr>
          <p:nvPr>
            <p:ph idx="1"/>
          </p:nvPr>
        </p:nvSpPr>
        <p:spPr>
          <a:xfrm>
            <a:off x="672548" y="1684086"/>
            <a:ext cx="7772400" cy="4570940"/>
          </a:xfrm>
        </p:spPr>
        <p:txBody>
          <a:bodyPr>
            <a:normAutofit/>
          </a:bodyPr>
          <a:lstStyle/>
          <a:p>
            <a:r>
              <a:rPr lang="en-US" sz="2400" dirty="0"/>
              <a:t>Using pages 147-9, group up to devise a U&amp;G study that looks at some contemporary phenomenon</a:t>
            </a:r>
          </a:p>
          <a:p>
            <a:pPr lvl="1"/>
            <a:r>
              <a:rPr lang="en-US" sz="2400" dirty="0"/>
              <a:t>AI-generated ‘influencers’</a:t>
            </a:r>
          </a:p>
          <a:p>
            <a:pPr lvl="1"/>
            <a:r>
              <a:rPr lang="en-US" sz="2400" dirty="0"/>
              <a:t>Quizzes and puzzles, such as Wordle, Immaculate Grid</a:t>
            </a:r>
          </a:p>
          <a:p>
            <a:pPr lvl="1"/>
            <a:r>
              <a:rPr lang="en-US" sz="2400" dirty="0"/>
              <a:t>TikTok videos of . . . Fill in this blank</a:t>
            </a:r>
          </a:p>
          <a:p>
            <a:pPr lvl="1"/>
            <a:r>
              <a:rPr lang="en-US" sz="2400" dirty="0"/>
              <a:t>Other</a:t>
            </a:r>
          </a:p>
        </p:txBody>
      </p:sp>
    </p:spTree>
    <p:extLst>
      <p:ext uri="{BB962C8B-B14F-4D97-AF65-F5344CB8AC3E}">
        <p14:creationId xmlns:p14="http://schemas.microsoft.com/office/powerpoint/2010/main" val="933887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A45F1-817F-B94E-9D8C-FFD501527A08}"/>
              </a:ext>
            </a:extLst>
          </p:cNvPr>
          <p:cNvSpPr>
            <a:spLocks noGrp="1"/>
          </p:cNvSpPr>
          <p:nvPr>
            <p:ph type="title"/>
          </p:nvPr>
        </p:nvSpPr>
        <p:spPr/>
        <p:txBody>
          <a:bodyPr/>
          <a:lstStyle/>
          <a:p>
            <a:r>
              <a:rPr lang="en-US" dirty="0"/>
              <a:t>Uses and Gratifications</a:t>
            </a:r>
          </a:p>
        </p:txBody>
      </p:sp>
      <p:sp>
        <p:nvSpPr>
          <p:cNvPr id="3" name="Content Placeholder 2">
            <a:extLst>
              <a:ext uri="{FF2B5EF4-FFF2-40B4-BE49-F238E27FC236}">
                <a16:creationId xmlns:a16="http://schemas.microsoft.com/office/drawing/2014/main" id="{07FB4870-A183-054B-A9AC-295083513B39}"/>
              </a:ext>
            </a:extLst>
          </p:cNvPr>
          <p:cNvSpPr>
            <a:spLocks noGrp="1"/>
          </p:cNvSpPr>
          <p:nvPr>
            <p:ph sz="half" idx="1"/>
          </p:nvPr>
        </p:nvSpPr>
        <p:spPr/>
        <p:txBody>
          <a:bodyPr>
            <a:normAutofit/>
          </a:bodyPr>
          <a:lstStyle/>
          <a:p>
            <a:r>
              <a:rPr lang="en-US" dirty="0"/>
              <a:t>Elihu Katz</a:t>
            </a:r>
          </a:p>
          <a:p>
            <a:r>
              <a:rPr lang="en-US" dirty="0"/>
              <a:t>Sociologist and media scholar</a:t>
            </a:r>
          </a:p>
          <a:p>
            <a:r>
              <a:rPr lang="en-US" dirty="0"/>
              <a:t>Mentored by Paul </a:t>
            </a:r>
            <a:r>
              <a:rPr lang="en-US" dirty="0" err="1"/>
              <a:t>Lazarsfeld</a:t>
            </a:r>
            <a:endParaRPr lang="en-US" dirty="0"/>
          </a:p>
          <a:p>
            <a:r>
              <a:rPr lang="en-US" dirty="0"/>
              <a:t>Known for work on two-step flow and uses and </a:t>
            </a:r>
            <a:r>
              <a:rPr lang="en-US" dirty="0" err="1"/>
              <a:t>grats</a:t>
            </a:r>
            <a:endParaRPr lang="en-US" dirty="0"/>
          </a:p>
          <a:p>
            <a:r>
              <a:rPr lang="en-US" dirty="0"/>
              <a:t>Retired in 2014 from Annenberg School of Communication at University of Pennsylvania</a:t>
            </a:r>
          </a:p>
        </p:txBody>
      </p:sp>
      <p:pic>
        <p:nvPicPr>
          <p:cNvPr id="6" name="Content Placeholder 5">
            <a:extLst>
              <a:ext uri="{FF2B5EF4-FFF2-40B4-BE49-F238E27FC236}">
                <a16:creationId xmlns:a16="http://schemas.microsoft.com/office/drawing/2014/main" id="{9FBA081D-4141-294B-A478-8AC62BD34F4D}"/>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r="34842"/>
          <a:stretch/>
        </p:blipFill>
        <p:spPr>
          <a:xfrm>
            <a:off x="4343400" y="2226496"/>
            <a:ext cx="4235166" cy="3538198"/>
          </a:xfrm>
        </p:spPr>
      </p:pic>
    </p:spTree>
    <p:extLst>
      <p:ext uri="{BB962C8B-B14F-4D97-AF65-F5344CB8AC3E}">
        <p14:creationId xmlns:p14="http://schemas.microsoft.com/office/powerpoint/2010/main" val="589500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EF924-74CE-D64D-BA81-B1234E2CC044}"/>
              </a:ext>
            </a:extLst>
          </p:cNvPr>
          <p:cNvSpPr>
            <a:spLocks noGrp="1"/>
          </p:cNvSpPr>
          <p:nvPr>
            <p:ph type="title"/>
          </p:nvPr>
        </p:nvSpPr>
        <p:spPr/>
        <p:txBody>
          <a:bodyPr/>
          <a:lstStyle/>
          <a:p>
            <a:r>
              <a:rPr lang="en-US" dirty="0"/>
              <a:t>Uses and Gratifications</a:t>
            </a:r>
          </a:p>
        </p:txBody>
      </p:sp>
      <p:sp>
        <p:nvSpPr>
          <p:cNvPr id="3" name="Content Placeholder 2">
            <a:extLst>
              <a:ext uri="{FF2B5EF4-FFF2-40B4-BE49-F238E27FC236}">
                <a16:creationId xmlns:a16="http://schemas.microsoft.com/office/drawing/2014/main" id="{3B8CBB9D-C9FF-8048-B8BA-F89569F58247}"/>
              </a:ext>
            </a:extLst>
          </p:cNvPr>
          <p:cNvSpPr>
            <a:spLocks noGrp="1"/>
          </p:cNvSpPr>
          <p:nvPr>
            <p:ph idx="1"/>
          </p:nvPr>
        </p:nvSpPr>
        <p:spPr/>
        <p:txBody>
          <a:bodyPr/>
          <a:lstStyle/>
          <a:p>
            <a:r>
              <a:rPr lang="en-US" dirty="0"/>
              <a:t>Intro to the theory from the Media Insider:</a:t>
            </a:r>
          </a:p>
          <a:p>
            <a:pPr marL="0" indent="0">
              <a:buNone/>
            </a:pPr>
            <a:r>
              <a:rPr lang="en-US" dirty="0">
                <a:hlinkClick r:id="rId2"/>
              </a:rPr>
              <a:t>https://www.youtube.com/watch?v=aopqPs7rb_Q</a:t>
            </a:r>
            <a:r>
              <a:rPr lang="en-US" dirty="0"/>
              <a:t> </a:t>
            </a:r>
          </a:p>
          <a:p>
            <a:endParaRPr lang="en-US" dirty="0"/>
          </a:p>
          <a:p>
            <a:r>
              <a:rPr lang="en-US" dirty="0"/>
              <a:t>This body of work shifts conversation from “what does media do to us?” (Priming, Agenda-Setting, Framing) to “what do we do with media?”</a:t>
            </a:r>
          </a:p>
          <a:p>
            <a:r>
              <a:rPr lang="en-US" dirty="0"/>
              <a:t>We are in the general theory area of “Media Uses &amp; Effects”</a:t>
            </a:r>
          </a:p>
          <a:p>
            <a:r>
              <a:rPr lang="en-US" dirty="0"/>
              <a:t>Attempts to (better) understand what motivates us to use media</a:t>
            </a:r>
          </a:p>
          <a:p>
            <a:r>
              <a:rPr lang="en-US" dirty="0"/>
              <a:t>We use media for particular purposes and to gratify various needs</a:t>
            </a:r>
          </a:p>
          <a:p>
            <a:endParaRPr lang="en-US" dirty="0"/>
          </a:p>
          <a:p>
            <a:endParaRPr lang="en-US" dirty="0"/>
          </a:p>
        </p:txBody>
      </p:sp>
    </p:spTree>
    <p:extLst>
      <p:ext uri="{BB962C8B-B14F-4D97-AF65-F5344CB8AC3E}">
        <p14:creationId xmlns:p14="http://schemas.microsoft.com/office/powerpoint/2010/main" val="4199454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9077214-B4B4-8847-9DB5-3853FA50DC8F}"/>
              </a:ext>
            </a:extLst>
          </p:cNvPr>
          <p:cNvSpPr>
            <a:spLocks noGrp="1"/>
          </p:cNvSpPr>
          <p:nvPr>
            <p:ph type="title"/>
          </p:nvPr>
        </p:nvSpPr>
        <p:spPr/>
        <p:txBody>
          <a:bodyPr/>
          <a:lstStyle/>
          <a:p>
            <a:r>
              <a:rPr lang="en-US" dirty="0"/>
              <a:t>Media uses and . . .</a:t>
            </a:r>
          </a:p>
        </p:txBody>
      </p:sp>
      <p:sp>
        <p:nvSpPr>
          <p:cNvPr id="6" name="Content Placeholder 5">
            <a:extLst>
              <a:ext uri="{FF2B5EF4-FFF2-40B4-BE49-F238E27FC236}">
                <a16:creationId xmlns:a16="http://schemas.microsoft.com/office/drawing/2014/main" id="{9FEFB888-D36F-814E-BD59-02869F504546}"/>
              </a:ext>
            </a:extLst>
          </p:cNvPr>
          <p:cNvSpPr>
            <a:spLocks noGrp="1"/>
          </p:cNvSpPr>
          <p:nvPr>
            <p:ph idx="1"/>
          </p:nvPr>
        </p:nvSpPr>
        <p:spPr>
          <a:xfrm>
            <a:off x="685800" y="2209603"/>
            <a:ext cx="7772400" cy="4570940"/>
          </a:xfrm>
        </p:spPr>
        <p:txBody>
          <a:bodyPr>
            <a:normAutofit/>
          </a:bodyPr>
          <a:lstStyle/>
          <a:p>
            <a:r>
              <a:rPr lang="en-US" dirty="0"/>
              <a:t>Social and psychological circumstances</a:t>
            </a:r>
          </a:p>
          <a:p>
            <a:r>
              <a:rPr lang="en-US" dirty="0"/>
              <a:t>Selective exposure and perception processes</a:t>
            </a:r>
          </a:p>
          <a:p>
            <a:r>
              <a:rPr lang="en-US" dirty="0"/>
              <a:t>Motivations</a:t>
            </a:r>
          </a:p>
          <a:p>
            <a:r>
              <a:rPr lang="en-US" dirty="0"/>
              <a:t>Group associations</a:t>
            </a:r>
          </a:p>
          <a:p>
            <a:r>
              <a:rPr lang="en-US" dirty="0"/>
              <a:t>Other sources of influence</a:t>
            </a:r>
          </a:p>
          <a:p>
            <a:pPr lvl="1"/>
            <a:r>
              <a:rPr lang="en-US" dirty="0"/>
              <a:t>Dispositions</a:t>
            </a:r>
          </a:p>
          <a:p>
            <a:pPr lvl="1"/>
            <a:r>
              <a:rPr lang="en-US" dirty="0"/>
              <a:t>Interpersonal communication </a:t>
            </a:r>
          </a:p>
          <a:p>
            <a:pPr lvl="1"/>
            <a:r>
              <a:rPr lang="en-US" dirty="0"/>
              <a:t>Opinion leadership</a:t>
            </a:r>
          </a:p>
        </p:txBody>
      </p:sp>
    </p:spTree>
    <p:extLst>
      <p:ext uri="{BB962C8B-B14F-4D97-AF65-F5344CB8AC3E}">
        <p14:creationId xmlns:p14="http://schemas.microsoft.com/office/powerpoint/2010/main" val="317242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9077214-B4B4-8847-9DB5-3853FA50DC8F}"/>
              </a:ext>
            </a:extLst>
          </p:cNvPr>
          <p:cNvSpPr>
            <a:spLocks noGrp="1"/>
          </p:cNvSpPr>
          <p:nvPr>
            <p:ph type="title"/>
          </p:nvPr>
        </p:nvSpPr>
        <p:spPr/>
        <p:txBody>
          <a:bodyPr/>
          <a:lstStyle/>
          <a:p>
            <a:r>
              <a:rPr lang="en-US" dirty="0"/>
              <a:t>Research questions</a:t>
            </a:r>
          </a:p>
        </p:txBody>
      </p:sp>
      <p:sp>
        <p:nvSpPr>
          <p:cNvPr id="6" name="Content Placeholder 5">
            <a:extLst>
              <a:ext uri="{FF2B5EF4-FFF2-40B4-BE49-F238E27FC236}">
                <a16:creationId xmlns:a16="http://schemas.microsoft.com/office/drawing/2014/main" id="{9FEFB888-D36F-814E-BD59-02869F504546}"/>
              </a:ext>
            </a:extLst>
          </p:cNvPr>
          <p:cNvSpPr>
            <a:spLocks noGrp="1"/>
          </p:cNvSpPr>
          <p:nvPr>
            <p:ph idx="1"/>
          </p:nvPr>
        </p:nvSpPr>
        <p:spPr>
          <a:xfrm>
            <a:off x="189071" y="2093976"/>
            <a:ext cx="8734211" cy="4570940"/>
          </a:xfrm>
        </p:spPr>
        <p:txBody>
          <a:bodyPr>
            <a:normAutofit/>
          </a:bodyPr>
          <a:lstStyle/>
          <a:p>
            <a:r>
              <a:rPr lang="en-US" sz="2800" dirty="0"/>
              <a:t>Why do people pay attention to certain media fare?</a:t>
            </a:r>
          </a:p>
          <a:p>
            <a:r>
              <a:rPr lang="en-US" sz="2800" dirty="0"/>
              <a:t>What is the role of media and their content for their audiences?</a:t>
            </a:r>
          </a:p>
          <a:p>
            <a:r>
              <a:rPr lang="en-US" sz="2800" dirty="0"/>
              <a:t>What audience needs are and are not being met?</a:t>
            </a:r>
          </a:p>
          <a:p>
            <a:r>
              <a:rPr lang="en-US" sz="2800" dirty="0"/>
              <a:t>How active and/or goal-directed are audiences (users, viewers)?</a:t>
            </a:r>
          </a:p>
          <a:p>
            <a:endParaRPr lang="en-US" dirty="0"/>
          </a:p>
        </p:txBody>
      </p:sp>
    </p:spTree>
    <p:extLst>
      <p:ext uri="{BB962C8B-B14F-4D97-AF65-F5344CB8AC3E}">
        <p14:creationId xmlns:p14="http://schemas.microsoft.com/office/powerpoint/2010/main" val="2544542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9077214-B4B4-8847-9DB5-3853FA50DC8F}"/>
              </a:ext>
            </a:extLst>
          </p:cNvPr>
          <p:cNvSpPr>
            <a:spLocks noGrp="1"/>
          </p:cNvSpPr>
          <p:nvPr>
            <p:ph type="title"/>
          </p:nvPr>
        </p:nvSpPr>
        <p:spPr>
          <a:xfrm>
            <a:off x="685800" y="484632"/>
            <a:ext cx="8163910" cy="1609344"/>
          </a:xfrm>
        </p:spPr>
        <p:txBody>
          <a:bodyPr/>
          <a:lstStyle/>
          <a:p>
            <a:r>
              <a:rPr lang="en-US" dirty="0"/>
              <a:t>The U&amp;G Model </a:t>
            </a:r>
            <a:br>
              <a:rPr lang="en-US" dirty="0"/>
            </a:br>
            <a:r>
              <a:rPr lang="en-US" sz="3800" dirty="0" err="1"/>
              <a:t>katz</a:t>
            </a:r>
            <a:r>
              <a:rPr lang="en-US" sz="3800" dirty="0"/>
              <a:t>, </a:t>
            </a:r>
            <a:r>
              <a:rPr lang="en-US" sz="3800" dirty="0" err="1"/>
              <a:t>blumler</a:t>
            </a:r>
            <a:r>
              <a:rPr lang="en-US" sz="3800" dirty="0"/>
              <a:t>, </a:t>
            </a:r>
            <a:r>
              <a:rPr lang="en-US" sz="3800" dirty="0" err="1"/>
              <a:t>gurevitch</a:t>
            </a:r>
            <a:endParaRPr lang="en-US" sz="3800" dirty="0"/>
          </a:p>
        </p:txBody>
      </p:sp>
      <p:sp>
        <p:nvSpPr>
          <p:cNvPr id="6" name="Content Placeholder 5">
            <a:extLst>
              <a:ext uri="{FF2B5EF4-FFF2-40B4-BE49-F238E27FC236}">
                <a16:creationId xmlns:a16="http://schemas.microsoft.com/office/drawing/2014/main" id="{9FEFB888-D36F-814E-BD59-02869F504546}"/>
              </a:ext>
            </a:extLst>
          </p:cNvPr>
          <p:cNvSpPr>
            <a:spLocks noGrp="1"/>
          </p:cNvSpPr>
          <p:nvPr>
            <p:ph idx="1"/>
          </p:nvPr>
        </p:nvSpPr>
        <p:spPr>
          <a:xfrm>
            <a:off x="685800" y="2093976"/>
            <a:ext cx="7772400" cy="4570940"/>
          </a:xfrm>
        </p:spPr>
        <p:txBody>
          <a:bodyPr>
            <a:normAutofit/>
          </a:bodyPr>
          <a:lstStyle/>
          <a:p>
            <a:r>
              <a:rPr lang="en-US" dirty="0"/>
              <a:t>Uses &amp; </a:t>
            </a:r>
            <a:r>
              <a:rPr lang="en-US" dirty="0" err="1"/>
              <a:t>Grats</a:t>
            </a:r>
            <a:r>
              <a:rPr lang="en-US" dirty="0"/>
              <a:t> research (1) seeks the social and psychological origins of needs that (2) generate expectations of the mass media or other sources, (3) which lead to differential patterns of media exposure (or engagement), (4) resulting in need gratifications and other consequences, perhaps mostly unintended ones.</a:t>
            </a:r>
          </a:p>
          <a:p>
            <a:r>
              <a:rPr lang="en-US" dirty="0"/>
              <a:t>The critique:</a:t>
            </a:r>
          </a:p>
          <a:p>
            <a:pPr lvl="1"/>
            <a:r>
              <a:rPr lang="en-US" dirty="0"/>
              <a:t>Lack of clarity of concepts</a:t>
            </a:r>
          </a:p>
          <a:p>
            <a:pPr lvl="1"/>
            <a:r>
              <a:rPr lang="en-US" dirty="0"/>
              <a:t>Focus on the individual</a:t>
            </a:r>
          </a:p>
          <a:p>
            <a:endParaRPr lang="en-US" dirty="0"/>
          </a:p>
        </p:txBody>
      </p:sp>
    </p:spTree>
    <p:extLst>
      <p:ext uri="{BB962C8B-B14F-4D97-AF65-F5344CB8AC3E}">
        <p14:creationId xmlns:p14="http://schemas.microsoft.com/office/powerpoint/2010/main" val="1479425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9077214-B4B4-8847-9DB5-3853FA50DC8F}"/>
              </a:ext>
            </a:extLst>
          </p:cNvPr>
          <p:cNvSpPr>
            <a:spLocks noGrp="1"/>
          </p:cNvSpPr>
          <p:nvPr>
            <p:ph type="title"/>
          </p:nvPr>
        </p:nvSpPr>
        <p:spPr>
          <a:xfrm>
            <a:off x="685800" y="484632"/>
            <a:ext cx="8163910" cy="1609344"/>
          </a:xfrm>
        </p:spPr>
        <p:txBody>
          <a:bodyPr/>
          <a:lstStyle/>
          <a:p>
            <a:r>
              <a:rPr lang="en-US" dirty="0"/>
              <a:t>The U&amp;G Model </a:t>
            </a:r>
            <a:br>
              <a:rPr lang="en-US" dirty="0"/>
            </a:br>
            <a:r>
              <a:rPr lang="en-US" sz="3800" dirty="0" err="1"/>
              <a:t>katz</a:t>
            </a:r>
            <a:r>
              <a:rPr lang="en-US" sz="3800" dirty="0"/>
              <a:t>, </a:t>
            </a:r>
            <a:r>
              <a:rPr lang="en-US" sz="3800" dirty="0" err="1"/>
              <a:t>blumler</a:t>
            </a:r>
            <a:r>
              <a:rPr lang="en-US" sz="3800" dirty="0"/>
              <a:t>, </a:t>
            </a:r>
            <a:r>
              <a:rPr lang="en-US" sz="3800" dirty="0" err="1"/>
              <a:t>gurevitch</a:t>
            </a:r>
            <a:endParaRPr lang="en-US" sz="3800" dirty="0"/>
          </a:p>
        </p:txBody>
      </p:sp>
      <p:sp>
        <p:nvSpPr>
          <p:cNvPr id="6" name="Content Placeholder 5">
            <a:extLst>
              <a:ext uri="{FF2B5EF4-FFF2-40B4-BE49-F238E27FC236}">
                <a16:creationId xmlns:a16="http://schemas.microsoft.com/office/drawing/2014/main" id="{9FEFB888-D36F-814E-BD59-02869F504546}"/>
              </a:ext>
            </a:extLst>
          </p:cNvPr>
          <p:cNvSpPr>
            <a:spLocks noGrp="1"/>
          </p:cNvSpPr>
          <p:nvPr>
            <p:ph idx="1"/>
          </p:nvPr>
        </p:nvSpPr>
        <p:spPr>
          <a:xfrm>
            <a:off x="685800" y="2093975"/>
            <a:ext cx="7772400" cy="3896921"/>
          </a:xfrm>
        </p:spPr>
        <p:txBody>
          <a:bodyPr>
            <a:normAutofit/>
          </a:bodyPr>
          <a:lstStyle/>
          <a:p>
            <a:r>
              <a:rPr lang="en-US" dirty="0"/>
              <a:t>Central tenets:</a:t>
            </a:r>
          </a:p>
          <a:p>
            <a:pPr lvl="1"/>
            <a:r>
              <a:rPr lang="en-US" dirty="0"/>
              <a:t>Communication behavior, including the selection and use of the media, is goal-directed, purposive, and motivated</a:t>
            </a:r>
          </a:p>
          <a:p>
            <a:pPr lvl="1"/>
            <a:r>
              <a:rPr lang="en-US" dirty="0"/>
              <a:t>Media users are variably active and initiate the selection and use of communication vehicles</a:t>
            </a:r>
          </a:p>
          <a:p>
            <a:pPr lvl="1"/>
            <a:r>
              <a:rPr lang="en-US" dirty="0"/>
              <a:t>Social and psychological factors guide, filter, or mediate behavior</a:t>
            </a:r>
          </a:p>
          <a:p>
            <a:pPr lvl="1"/>
            <a:r>
              <a:rPr lang="en-US" dirty="0"/>
              <a:t>Media compete with other forms of communication, such as interpersonal interaction for selection, attention, and use to gratify needs and wants</a:t>
            </a:r>
          </a:p>
          <a:p>
            <a:pPr lvl="1"/>
            <a:r>
              <a:rPr lang="en-US" dirty="0"/>
              <a:t>People rather than media are typically more influential in this process</a:t>
            </a:r>
          </a:p>
          <a:p>
            <a:endParaRPr lang="en-US" dirty="0"/>
          </a:p>
        </p:txBody>
      </p:sp>
    </p:spTree>
    <p:extLst>
      <p:ext uri="{BB962C8B-B14F-4D97-AF65-F5344CB8AC3E}">
        <p14:creationId xmlns:p14="http://schemas.microsoft.com/office/powerpoint/2010/main" val="3621843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9077214-B4B4-8847-9DB5-3853FA50DC8F}"/>
              </a:ext>
            </a:extLst>
          </p:cNvPr>
          <p:cNvSpPr>
            <a:spLocks noGrp="1"/>
          </p:cNvSpPr>
          <p:nvPr>
            <p:ph type="title"/>
          </p:nvPr>
        </p:nvSpPr>
        <p:spPr/>
        <p:txBody>
          <a:bodyPr/>
          <a:lstStyle/>
          <a:p>
            <a:r>
              <a:rPr lang="en-US" dirty="0"/>
              <a:t>Stable list for general media use</a:t>
            </a:r>
          </a:p>
        </p:txBody>
      </p:sp>
      <p:sp>
        <p:nvSpPr>
          <p:cNvPr id="6" name="Content Placeholder 5">
            <a:extLst>
              <a:ext uri="{FF2B5EF4-FFF2-40B4-BE49-F238E27FC236}">
                <a16:creationId xmlns:a16="http://schemas.microsoft.com/office/drawing/2014/main" id="{9FEFB888-D36F-814E-BD59-02869F504546}"/>
              </a:ext>
            </a:extLst>
          </p:cNvPr>
          <p:cNvSpPr>
            <a:spLocks noGrp="1"/>
          </p:cNvSpPr>
          <p:nvPr>
            <p:ph idx="1"/>
          </p:nvPr>
        </p:nvSpPr>
        <p:spPr>
          <a:xfrm>
            <a:off x="672548" y="2072967"/>
            <a:ext cx="7772400" cy="4570940"/>
          </a:xfrm>
        </p:spPr>
        <p:txBody>
          <a:bodyPr>
            <a:normAutofit/>
          </a:bodyPr>
          <a:lstStyle/>
          <a:p>
            <a:r>
              <a:rPr lang="en-US" dirty="0"/>
              <a:t>Typology of uses and gratifications</a:t>
            </a:r>
          </a:p>
          <a:p>
            <a:pPr lvl="1"/>
            <a:r>
              <a:rPr lang="en-US" dirty="0"/>
              <a:t>Passing time</a:t>
            </a:r>
          </a:p>
          <a:p>
            <a:pPr lvl="1"/>
            <a:r>
              <a:rPr lang="en-US" dirty="0"/>
              <a:t>Companionship</a:t>
            </a:r>
          </a:p>
          <a:p>
            <a:pPr lvl="1"/>
            <a:r>
              <a:rPr lang="en-US" dirty="0"/>
              <a:t>Escape</a:t>
            </a:r>
          </a:p>
          <a:p>
            <a:pPr lvl="1"/>
            <a:r>
              <a:rPr lang="en-US" dirty="0"/>
              <a:t>Enjoyment</a:t>
            </a:r>
          </a:p>
          <a:p>
            <a:pPr lvl="1"/>
            <a:r>
              <a:rPr lang="en-US" dirty="0"/>
              <a:t>Entertainment</a:t>
            </a:r>
          </a:p>
          <a:p>
            <a:pPr lvl="1"/>
            <a:r>
              <a:rPr lang="en-US" dirty="0"/>
              <a:t>Social interaction</a:t>
            </a:r>
          </a:p>
          <a:p>
            <a:pPr lvl="1"/>
            <a:r>
              <a:rPr lang="en-US" dirty="0"/>
              <a:t>Relaxation</a:t>
            </a:r>
          </a:p>
          <a:p>
            <a:pPr lvl="1"/>
            <a:r>
              <a:rPr lang="en-US" dirty="0"/>
              <a:t>Information</a:t>
            </a:r>
          </a:p>
          <a:p>
            <a:pPr lvl="1"/>
            <a:r>
              <a:rPr lang="en-US" dirty="0"/>
              <a:t>Excitement</a:t>
            </a:r>
          </a:p>
          <a:p>
            <a:r>
              <a:rPr lang="en-US" dirty="0"/>
              <a:t>What for you is a primary medium in terms of time you spend with it? What uses do you make of spending this time with this medium, and what gratifications do you think you enjoy because of it? </a:t>
            </a:r>
          </a:p>
        </p:txBody>
      </p:sp>
    </p:spTree>
    <p:extLst>
      <p:ext uri="{BB962C8B-B14F-4D97-AF65-F5344CB8AC3E}">
        <p14:creationId xmlns:p14="http://schemas.microsoft.com/office/powerpoint/2010/main" val="1253104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9077214-B4B4-8847-9DB5-3853FA50DC8F}"/>
              </a:ext>
            </a:extLst>
          </p:cNvPr>
          <p:cNvSpPr>
            <a:spLocks noGrp="1"/>
          </p:cNvSpPr>
          <p:nvPr>
            <p:ph type="title"/>
          </p:nvPr>
        </p:nvSpPr>
        <p:spPr/>
        <p:txBody>
          <a:bodyPr/>
          <a:lstStyle/>
          <a:p>
            <a:r>
              <a:rPr lang="en-US" dirty="0"/>
              <a:t>BUT . . . For specific media . . .</a:t>
            </a:r>
          </a:p>
        </p:txBody>
      </p:sp>
      <p:sp>
        <p:nvSpPr>
          <p:cNvPr id="6" name="Content Placeholder 5">
            <a:extLst>
              <a:ext uri="{FF2B5EF4-FFF2-40B4-BE49-F238E27FC236}">
                <a16:creationId xmlns:a16="http://schemas.microsoft.com/office/drawing/2014/main" id="{9FEFB888-D36F-814E-BD59-02869F504546}"/>
              </a:ext>
            </a:extLst>
          </p:cNvPr>
          <p:cNvSpPr>
            <a:spLocks noGrp="1"/>
          </p:cNvSpPr>
          <p:nvPr>
            <p:ph idx="1"/>
          </p:nvPr>
        </p:nvSpPr>
        <p:spPr>
          <a:xfrm>
            <a:off x="672548" y="1684086"/>
            <a:ext cx="7772400" cy="4570940"/>
          </a:xfrm>
        </p:spPr>
        <p:txBody>
          <a:bodyPr>
            <a:normAutofit/>
          </a:bodyPr>
          <a:lstStyle/>
          <a:p>
            <a:r>
              <a:rPr lang="en-US" dirty="0"/>
              <a:t>Unique motives</a:t>
            </a:r>
          </a:p>
          <a:p>
            <a:pPr lvl="1"/>
            <a:r>
              <a:rPr lang="en-US" dirty="0"/>
              <a:t>Horror films	(thrill-seeking, erotica, sex substitution)</a:t>
            </a:r>
          </a:p>
          <a:p>
            <a:pPr lvl="1"/>
            <a:r>
              <a:rPr lang="en-US" dirty="0"/>
              <a:t>Sports (sense of achievement, tribal identity, aesthetics)</a:t>
            </a:r>
          </a:p>
          <a:p>
            <a:pPr lvl="1"/>
            <a:r>
              <a:rPr lang="en-US" dirty="0"/>
              <a:t>Political coverage (opinion leadership, identity, guidance)</a:t>
            </a:r>
          </a:p>
          <a:p>
            <a:pPr lvl="1"/>
            <a:r>
              <a:rPr lang="en-US" dirty="0"/>
              <a:t>Mysteries (puzzles, closure, vicariousness)</a:t>
            </a:r>
          </a:p>
          <a:p>
            <a:r>
              <a:rPr lang="en-US" dirty="0"/>
              <a:t>Motive typology research, therefore, is active</a:t>
            </a:r>
          </a:p>
          <a:p>
            <a:r>
              <a:rPr lang="en-US" dirty="0"/>
              <a:t>Also of help is looking at audience activity at different stages of use: before use (intentions, motives), during (involvement, attention, engagement, co-viewing), after (post-viewing discussions, sharing online, etc.)</a:t>
            </a:r>
          </a:p>
        </p:txBody>
      </p:sp>
    </p:spTree>
    <p:extLst>
      <p:ext uri="{BB962C8B-B14F-4D97-AF65-F5344CB8AC3E}">
        <p14:creationId xmlns:p14="http://schemas.microsoft.com/office/powerpoint/2010/main" val="10614694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{8F052FC8-777A-6547-B28C-269D37D38547}tf10001070</Template>
  <TotalTime>283</TotalTime>
  <Words>783</Words>
  <Application>Microsoft Macintosh PowerPoint</Application>
  <PresentationFormat>On-screen Show (4:3)</PresentationFormat>
  <Paragraphs>111</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Calibri</vt:lpstr>
      <vt:lpstr>Gotham Medium</vt:lpstr>
      <vt:lpstr>Rockwell</vt:lpstr>
      <vt:lpstr>Rockwell Condensed</vt:lpstr>
      <vt:lpstr>Rockwell Extra Bold</vt:lpstr>
      <vt:lpstr>Wingdings</vt:lpstr>
      <vt:lpstr>Wood Type</vt:lpstr>
      <vt:lpstr>Uses and Grats </vt:lpstr>
      <vt:lpstr>Uses and Gratifications</vt:lpstr>
      <vt:lpstr>Uses and Gratifications</vt:lpstr>
      <vt:lpstr>Media uses and . . .</vt:lpstr>
      <vt:lpstr>Research questions</vt:lpstr>
      <vt:lpstr>The U&amp;G Model  katz, blumler, gurevitch</vt:lpstr>
      <vt:lpstr>The U&amp;G Model  katz, blumler, gurevitch</vt:lpstr>
      <vt:lpstr>Stable list for general media use</vt:lpstr>
      <vt:lpstr>BUT . . . For specific media . . .</vt:lpstr>
      <vt:lpstr>Types of motives</vt:lpstr>
      <vt:lpstr>Parasocial Relationships</vt:lpstr>
      <vt:lpstr>What are some  parasocial relationships  That you’ve created?</vt:lpstr>
      <vt:lpstr>U&amp;G: The Smartphone</vt:lpstr>
      <vt:lpstr>Opportunities for research</vt:lpstr>
      <vt:lpstr>Your turn</vt:lpstr>
    </vt:vector>
  </TitlesOfParts>
  <Manager/>
  <Company>Berry College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Effects</dc:title>
  <dc:subject/>
  <dc:creator>BC</dc:creator>
  <cp:keywords/>
  <dc:description/>
  <cp:lastModifiedBy>Carroll, Brian</cp:lastModifiedBy>
  <cp:revision>27</cp:revision>
  <dcterms:created xsi:type="dcterms:W3CDTF">2017-03-22T16:15:47Z</dcterms:created>
  <dcterms:modified xsi:type="dcterms:W3CDTF">2023-09-13T20:16:49Z</dcterms:modified>
  <cp:category/>
</cp:coreProperties>
</file>