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63" r:id="rId4"/>
    <p:sldId id="264" r:id="rId5"/>
    <p:sldId id="265" r:id="rId6"/>
    <p:sldId id="269" r:id="rId7"/>
    <p:sldId id="270" r:id="rId8"/>
    <p:sldId id="274" r:id="rId9"/>
    <p:sldId id="271" r:id="rId10"/>
    <p:sldId id="272" r:id="rId11"/>
    <p:sldId id="275" r:id="rId12"/>
    <p:sldId id="276" r:id="rId13"/>
    <p:sldId id="278" r:id="rId14"/>
    <p:sldId id="279"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21" d="100"/>
          <a:sy n="121" d="100"/>
        </p:scale>
        <p:origin x="6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9/5/23</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9/5/23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9/5/23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9/5/23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9/5/23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9/5/23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9/5/23</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9/5/23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9/5/23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9/5/23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9/5/23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9/5/23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9/5/23</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9/5/23</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9/5/23</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a:t>Click icon to add picture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9/5/23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9/5/23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9/5/23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9/5/23</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4827" y="3895046"/>
            <a:ext cx="6799037" cy="1048684"/>
          </a:xfrm>
        </p:spPr>
        <p:txBody>
          <a:bodyPr>
            <a:normAutofit fontScale="90000"/>
          </a:bodyPr>
          <a:lstStyle/>
          <a:p>
            <a:r>
              <a:rPr lang="en-US" b="1" dirty="0">
                <a:latin typeface="Gotham Bold" pitchFamily="2" charset="0"/>
                <a:cs typeface="Gotham Bold" pitchFamily="2" charset="0"/>
              </a:rPr>
              <a:t>What is theory, anyway?</a:t>
            </a:r>
          </a:p>
        </p:txBody>
      </p:sp>
      <p:sp>
        <p:nvSpPr>
          <p:cNvPr id="3" name="Subtitle 2"/>
          <p:cNvSpPr>
            <a:spLocks noGrp="1"/>
          </p:cNvSpPr>
          <p:nvPr>
            <p:ph type="subTitle" idx="1"/>
          </p:nvPr>
        </p:nvSpPr>
        <p:spPr>
          <a:xfrm>
            <a:off x="6721355" y="5354442"/>
            <a:ext cx="5458968" cy="621792"/>
          </a:xfrm>
        </p:spPr>
        <p:txBody>
          <a:bodyPr/>
          <a:lstStyle/>
          <a:p>
            <a:r>
              <a:rPr lang="en-US" dirty="0">
                <a:latin typeface="Gotham Book" pitchFamily="2" charset="0"/>
                <a:cs typeface="Gotham Book" pitchFamily="2" charset="0"/>
              </a:rPr>
              <a:t>COM 415, Dr. Carroll</a:t>
            </a:r>
          </a:p>
        </p:txBody>
      </p:sp>
      <p:pic>
        <p:nvPicPr>
          <p:cNvPr id="7" name="Picture 6" descr="A person with a confused expression&#10;&#10;Description automatically generated">
            <a:extLst>
              <a:ext uri="{FF2B5EF4-FFF2-40B4-BE49-F238E27FC236}">
                <a16:creationId xmlns:a16="http://schemas.microsoft.com/office/drawing/2014/main" id="{BBE101EC-CEAF-F06D-111B-6E09610ACE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4" y="4400718"/>
            <a:ext cx="2427890" cy="2427890"/>
          </a:xfrm>
          <a:prstGeom prst="rect">
            <a:avLst/>
          </a:prstGeom>
        </p:spPr>
      </p:pic>
    </p:spTree>
    <p:extLst>
      <p:ext uri="{BB962C8B-B14F-4D97-AF65-F5344CB8AC3E}">
        <p14:creationId xmlns:p14="http://schemas.microsoft.com/office/powerpoint/2010/main" val="3270262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otham Bold" pitchFamily="2" charset="0"/>
                <a:cs typeface="Gotham Bold" pitchFamily="2" charset="0"/>
              </a:rPr>
              <a:t>Example</a:t>
            </a:r>
          </a:p>
        </p:txBody>
      </p:sp>
      <p:sp>
        <p:nvSpPr>
          <p:cNvPr id="3" name="Content Placeholder 2"/>
          <p:cNvSpPr>
            <a:spLocks noGrp="1"/>
          </p:cNvSpPr>
          <p:nvPr>
            <p:ph idx="1"/>
          </p:nvPr>
        </p:nvSpPr>
        <p:spPr/>
        <p:txBody>
          <a:bodyPr/>
          <a:lstStyle/>
          <a:p>
            <a:r>
              <a:rPr lang="en-US" dirty="0">
                <a:latin typeface="Gotham Book" pitchFamily="2" charset="0"/>
                <a:cs typeface="Gotham Book" pitchFamily="2" charset="0"/>
              </a:rPr>
              <a:t>Proposition: the greater the opportunity to narrativize a loved one’s death, the more likely the person mourning will put him- or herself at the center of that narrative </a:t>
            </a:r>
          </a:p>
          <a:p>
            <a:r>
              <a:rPr lang="en-US" dirty="0">
                <a:latin typeface="Gotham Book" pitchFamily="2" charset="0"/>
                <a:cs typeface="Gotham Book" pitchFamily="2" charset="0"/>
              </a:rPr>
              <a:t>Hypothesis: people mourning and grieving loved ones in digital spaces are more likely to write narratives that feature themselves as protagonists than those who do not mourn and grieve loved ones in digital spaces</a:t>
            </a:r>
          </a:p>
        </p:txBody>
      </p:sp>
    </p:spTree>
    <p:extLst>
      <p:ext uri="{BB962C8B-B14F-4D97-AF65-F5344CB8AC3E}">
        <p14:creationId xmlns:p14="http://schemas.microsoft.com/office/powerpoint/2010/main" val="1762448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19809"/>
            <a:ext cx="6647794" cy="1143000"/>
          </a:xfrm>
        </p:spPr>
        <p:txBody>
          <a:bodyPr/>
          <a:lstStyle/>
          <a:p>
            <a:r>
              <a:rPr lang="en-US" sz="3200" b="1" dirty="0">
                <a:latin typeface="Gotham Bold" pitchFamily="2" charset="0"/>
                <a:cs typeface="Gotham Bold" pitchFamily="2" charset="0"/>
              </a:rPr>
              <a:t>How to do concept explication</a:t>
            </a:r>
          </a:p>
        </p:txBody>
      </p:sp>
      <p:sp>
        <p:nvSpPr>
          <p:cNvPr id="3" name="Content Placeholder 2"/>
          <p:cNvSpPr>
            <a:spLocks noGrp="1"/>
          </p:cNvSpPr>
          <p:nvPr>
            <p:ph idx="1"/>
          </p:nvPr>
        </p:nvSpPr>
        <p:spPr>
          <a:xfrm>
            <a:off x="457199" y="2125719"/>
            <a:ext cx="6508377" cy="3916363"/>
          </a:xfrm>
        </p:spPr>
        <p:txBody>
          <a:bodyPr>
            <a:normAutofit/>
          </a:bodyPr>
          <a:lstStyle/>
          <a:p>
            <a:r>
              <a:rPr lang="en-US" dirty="0">
                <a:latin typeface="Gotham Book" pitchFamily="2" charset="0"/>
                <a:cs typeface="Gotham Book" pitchFamily="2" charset="0"/>
              </a:rPr>
              <a:t>Find out how your key terms and concepts have been defined and used by others. Do a literature review. What are the component parts of your definition or explication? How do you distinguish the concept from other related concepts?</a:t>
            </a:r>
          </a:p>
          <a:p>
            <a:r>
              <a:rPr lang="en-US" dirty="0">
                <a:latin typeface="Gotham Book" pitchFamily="2" charset="0"/>
                <a:cs typeface="Gotham Book" pitchFamily="2" charset="0"/>
              </a:rPr>
              <a:t>Operationalize: How can your term or concept be observed? Reliably? Validly? </a:t>
            </a:r>
          </a:p>
          <a:p>
            <a:r>
              <a:rPr lang="en-US" dirty="0">
                <a:latin typeface="Gotham Book" pitchFamily="2" charset="0"/>
                <a:cs typeface="Gotham Book" pitchFamily="2" charset="0"/>
              </a:rPr>
              <a:t>What is your unit of analysis? </a:t>
            </a:r>
          </a:p>
          <a:p>
            <a:r>
              <a:rPr lang="en-US" dirty="0">
                <a:latin typeface="Gotham Book" pitchFamily="2" charset="0"/>
                <a:cs typeface="Gotham Book" pitchFamily="2" charset="0"/>
              </a:rPr>
              <a:t>Example: TV violence</a:t>
            </a:r>
          </a:p>
        </p:txBody>
      </p:sp>
    </p:spTree>
    <p:extLst>
      <p:ext uri="{BB962C8B-B14F-4D97-AF65-F5344CB8AC3E}">
        <p14:creationId xmlns:p14="http://schemas.microsoft.com/office/powerpoint/2010/main" val="908278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otham Bold" pitchFamily="2" charset="0"/>
                <a:cs typeface="Gotham Bold" pitchFamily="2" charset="0"/>
              </a:rPr>
              <a:t>Example: TV violence (your concept)</a:t>
            </a:r>
          </a:p>
        </p:txBody>
      </p:sp>
      <p:sp>
        <p:nvSpPr>
          <p:cNvPr id="3" name="Content Placeholder 2"/>
          <p:cNvSpPr>
            <a:spLocks noGrp="1"/>
          </p:cNvSpPr>
          <p:nvPr>
            <p:ph idx="1"/>
          </p:nvPr>
        </p:nvSpPr>
        <p:spPr/>
        <p:txBody>
          <a:bodyPr>
            <a:normAutofit/>
          </a:bodyPr>
          <a:lstStyle/>
          <a:p>
            <a:r>
              <a:rPr lang="en-US" dirty="0">
                <a:latin typeface="Gotham Book" pitchFamily="2" charset="0"/>
                <a:cs typeface="Gotham Book" pitchFamily="2" charset="0"/>
              </a:rPr>
              <a:t>From the literature, your explication: Any overt depiction of a credible threat of physical force or the actual use of such force intended to physically harm an animate being or group of animate beings. Violence also includes certain depictions of physically harmful consequences against an animate being (or group of animate beings) that occur as a result of unseen violent means. Three  primary types of violent depictions are credible threats behavioral acts, harmful consequences.</a:t>
            </a:r>
          </a:p>
        </p:txBody>
      </p:sp>
    </p:spTree>
    <p:extLst>
      <p:ext uri="{BB962C8B-B14F-4D97-AF65-F5344CB8AC3E}">
        <p14:creationId xmlns:p14="http://schemas.microsoft.com/office/powerpoint/2010/main" val="1410416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otham Bold" pitchFamily="2" charset="0"/>
                <a:cs typeface="Gotham Bold" pitchFamily="2" charset="0"/>
              </a:rPr>
              <a:t>Example: TV violence</a:t>
            </a:r>
          </a:p>
        </p:txBody>
      </p:sp>
      <p:sp>
        <p:nvSpPr>
          <p:cNvPr id="3" name="Content Placeholder 2"/>
          <p:cNvSpPr>
            <a:spLocks noGrp="1"/>
          </p:cNvSpPr>
          <p:nvPr>
            <p:ph idx="1"/>
          </p:nvPr>
        </p:nvSpPr>
        <p:spPr/>
        <p:txBody>
          <a:bodyPr>
            <a:normAutofit/>
          </a:bodyPr>
          <a:lstStyle/>
          <a:p>
            <a:r>
              <a:rPr lang="en-US" dirty="0">
                <a:latin typeface="Gotham Book" pitchFamily="2" charset="0"/>
                <a:cs typeface="Gotham Book" pitchFamily="2" charset="0"/>
              </a:rPr>
              <a:t>Intentionality</a:t>
            </a:r>
          </a:p>
          <a:p>
            <a:r>
              <a:rPr lang="en-US" dirty="0">
                <a:latin typeface="Gotham Book" pitchFamily="2" charset="0"/>
                <a:cs typeface="Gotham Book" pitchFamily="2" charset="0"/>
              </a:rPr>
              <a:t>Overt depictions</a:t>
            </a:r>
          </a:p>
          <a:p>
            <a:r>
              <a:rPr lang="en-US" dirty="0">
                <a:latin typeface="Gotham Book" pitchFamily="2" charset="0"/>
                <a:cs typeface="Gotham Book" pitchFamily="2" charset="0"/>
              </a:rPr>
              <a:t>Physical force</a:t>
            </a:r>
          </a:p>
          <a:p>
            <a:r>
              <a:rPr lang="en-US" dirty="0">
                <a:latin typeface="Gotham Book" pitchFamily="2" charset="0"/>
                <a:cs typeface="Gotham Book" pitchFamily="2" charset="0"/>
              </a:rPr>
              <a:t>Physical harm</a:t>
            </a:r>
          </a:p>
          <a:p>
            <a:r>
              <a:rPr lang="en-US" dirty="0">
                <a:latin typeface="Gotham Book" pitchFamily="2" charset="0"/>
                <a:cs typeface="Gotham Book" pitchFamily="2" charset="0"/>
              </a:rPr>
              <a:t>Credible threat</a:t>
            </a:r>
          </a:p>
          <a:p>
            <a:r>
              <a:rPr lang="en-US" dirty="0">
                <a:latin typeface="Gotham Book" pitchFamily="2" charset="0"/>
                <a:cs typeface="Gotham Book" pitchFamily="2" charset="0"/>
              </a:rPr>
              <a:t>Animate beings</a:t>
            </a:r>
          </a:p>
          <a:p>
            <a:r>
              <a:rPr lang="en-US" dirty="0">
                <a:latin typeface="Gotham Book" pitchFamily="2" charset="0"/>
                <a:cs typeface="Gotham Book" pitchFamily="2" charset="0"/>
              </a:rPr>
              <a:t>And so on . . . Definitions of words in your definition.</a:t>
            </a:r>
          </a:p>
        </p:txBody>
      </p:sp>
    </p:spTree>
    <p:extLst>
      <p:ext uri="{BB962C8B-B14F-4D97-AF65-F5344CB8AC3E}">
        <p14:creationId xmlns:p14="http://schemas.microsoft.com/office/powerpoint/2010/main" val="3282598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29" y="798787"/>
            <a:ext cx="6700347" cy="1143000"/>
          </a:xfrm>
        </p:spPr>
        <p:txBody>
          <a:bodyPr/>
          <a:lstStyle/>
          <a:p>
            <a:r>
              <a:rPr lang="en-US" sz="3200" b="1" dirty="0">
                <a:latin typeface="Gotham Bold" pitchFamily="2" charset="0"/>
                <a:cs typeface="Gotham Bold" pitchFamily="2" charset="0"/>
              </a:rPr>
              <a:t>Criteria for evaluating theories</a:t>
            </a:r>
          </a:p>
        </p:txBody>
      </p:sp>
      <p:sp>
        <p:nvSpPr>
          <p:cNvPr id="3" name="Content Placeholder 2"/>
          <p:cNvSpPr>
            <a:spLocks noGrp="1"/>
          </p:cNvSpPr>
          <p:nvPr>
            <p:ph idx="1"/>
          </p:nvPr>
        </p:nvSpPr>
        <p:spPr>
          <a:xfrm>
            <a:off x="457199" y="2209800"/>
            <a:ext cx="8287408" cy="3916363"/>
          </a:xfrm>
        </p:spPr>
        <p:txBody>
          <a:bodyPr>
            <a:normAutofit/>
          </a:bodyPr>
          <a:lstStyle/>
          <a:p>
            <a:pPr marL="457200" indent="-457200">
              <a:buFont typeface="+mj-lt"/>
              <a:buAutoNum type="arabicPeriod"/>
            </a:pPr>
            <a:r>
              <a:rPr lang="en-US" dirty="0">
                <a:latin typeface="Gotham Book" pitchFamily="2" charset="0"/>
                <a:cs typeface="Gotham Book" pitchFamily="2" charset="0"/>
              </a:rPr>
              <a:t>Explanatory power: Does it explain?</a:t>
            </a:r>
          </a:p>
          <a:p>
            <a:pPr marL="457200" indent="-457200">
              <a:buFont typeface="+mj-lt"/>
              <a:buAutoNum type="arabicPeriod"/>
            </a:pPr>
            <a:r>
              <a:rPr lang="en-US" dirty="0">
                <a:latin typeface="Gotham Book" pitchFamily="2" charset="0"/>
                <a:cs typeface="Gotham Book" pitchFamily="2" charset="0"/>
              </a:rPr>
              <a:t>Predictive power: Does it predict?</a:t>
            </a:r>
          </a:p>
          <a:p>
            <a:pPr marL="457200" indent="-457200">
              <a:buFont typeface="+mj-lt"/>
              <a:buAutoNum type="arabicPeriod"/>
            </a:pPr>
            <a:r>
              <a:rPr lang="en-US" dirty="0">
                <a:latin typeface="Gotham Book" pitchFamily="2" charset="0"/>
                <a:cs typeface="Gotham Book" pitchFamily="2" charset="0"/>
              </a:rPr>
              <a:t>Parsimony: Is it simple and clear?</a:t>
            </a:r>
          </a:p>
          <a:p>
            <a:pPr marL="457200" indent="-457200">
              <a:buFont typeface="+mj-lt"/>
              <a:buAutoNum type="arabicPeriod"/>
            </a:pPr>
            <a:r>
              <a:rPr lang="en-US" dirty="0">
                <a:latin typeface="Gotham Book" pitchFamily="2" charset="0"/>
                <a:cs typeface="Gotham Book" pitchFamily="2" charset="0"/>
              </a:rPr>
              <a:t>Falsifiability: Can it be tested?</a:t>
            </a:r>
          </a:p>
          <a:p>
            <a:pPr marL="457200" indent="-457200">
              <a:buFont typeface="+mj-lt"/>
              <a:buAutoNum type="arabicPeriod"/>
            </a:pPr>
            <a:r>
              <a:rPr lang="en-US" dirty="0">
                <a:latin typeface="Gotham Book" pitchFamily="2" charset="0"/>
                <a:cs typeface="Gotham Book" pitchFamily="2" charset="0"/>
              </a:rPr>
              <a:t>Internal consistency: Does it hold together? </a:t>
            </a:r>
          </a:p>
          <a:p>
            <a:pPr marL="457200" indent="-457200">
              <a:buFont typeface="+mj-lt"/>
              <a:buAutoNum type="arabicPeriod"/>
            </a:pPr>
            <a:r>
              <a:rPr lang="en-US" dirty="0">
                <a:latin typeface="Gotham Book" pitchFamily="2" charset="0"/>
                <a:cs typeface="Gotham Book" pitchFamily="2" charset="0"/>
              </a:rPr>
              <a:t>Heuristic provocativeness: Does it generate ideas?</a:t>
            </a:r>
          </a:p>
          <a:p>
            <a:pPr marL="457200" indent="-457200">
              <a:buFont typeface="+mj-lt"/>
              <a:buAutoNum type="arabicPeriod"/>
            </a:pPr>
            <a:r>
              <a:rPr lang="en-US" dirty="0">
                <a:latin typeface="Gotham Book" pitchFamily="2" charset="0"/>
                <a:cs typeface="Gotham Book" pitchFamily="2" charset="0"/>
              </a:rPr>
              <a:t>Organizing power: Does it organize?</a:t>
            </a:r>
          </a:p>
        </p:txBody>
      </p:sp>
    </p:spTree>
    <p:extLst>
      <p:ext uri="{BB962C8B-B14F-4D97-AF65-F5344CB8AC3E}">
        <p14:creationId xmlns:p14="http://schemas.microsoft.com/office/powerpoint/2010/main" val="2911314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30317"/>
            <a:ext cx="6508377" cy="1143000"/>
          </a:xfrm>
        </p:spPr>
        <p:txBody>
          <a:bodyPr/>
          <a:lstStyle/>
          <a:p>
            <a:r>
              <a:rPr lang="en-US" b="1" dirty="0">
                <a:latin typeface="Gotham Bold" pitchFamily="2" charset="0"/>
                <a:cs typeface="Gotham Bold" pitchFamily="2" charset="0"/>
              </a:rPr>
              <a:t>Structure of this class	</a:t>
            </a:r>
          </a:p>
        </p:txBody>
      </p:sp>
      <p:sp>
        <p:nvSpPr>
          <p:cNvPr id="3" name="Content Placeholder 2"/>
          <p:cNvSpPr>
            <a:spLocks noGrp="1"/>
          </p:cNvSpPr>
          <p:nvPr>
            <p:ph idx="1"/>
          </p:nvPr>
        </p:nvSpPr>
        <p:spPr/>
        <p:txBody>
          <a:bodyPr>
            <a:normAutofit fontScale="92500" lnSpcReduction="20000"/>
          </a:bodyPr>
          <a:lstStyle/>
          <a:p>
            <a:r>
              <a:rPr lang="en-US" dirty="0">
                <a:latin typeface="Gotham Book" pitchFamily="2" charset="0"/>
                <a:cs typeface="Gotham Book" pitchFamily="2" charset="0"/>
              </a:rPr>
              <a:t>Begin with meta-theoretical framework</a:t>
            </a:r>
          </a:p>
          <a:p>
            <a:pPr lvl="1"/>
            <a:r>
              <a:rPr lang="en-US" dirty="0">
                <a:latin typeface="Gotham Book" pitchFamily="2" charset="0"/>
                <a:cs typeface="Gotham Book" pitchFamily="2" charset="0"/>
              </a:rPr>
              <a:t>Objective vs. Interpretive</a:t>
            </a:r>
          </a:p>
          <a:p>
            <a:pPr lvl="1"/>
            <a:r>
              <a:rPr lang="en-US" dirty="0">
                <a:latin typeface="Gotham Book" pitchFamily="2" charset="0"/>
                <a:cs typeface="Gotham Book" pitchFamily="2" charset="0"/>
              </a:rPr>
              <a:t>Quantitative vs. Qualitative vs. Both</a:t>
            </a:r>
          </a:p>
          <a:p>
            <a:pPr lvl="1"/>
            <a:r>
              <a:rPr lang="en-US" dirty="0">
                <a:latin typeface="Gotham Book" pitchFamily="2" charset="0"/>
                <a:cs typeface="Gotham Book" pitchFamily="2" charset="0"/>
              </a:rPr>
              <a:t>Applying theory and writing your paper</a:t>
            </a:r>
          </a:p>
          <a:p>
            <a:r>
              <a:rPr lang="en-US" dirty="0">
                <a:latin typeface="Gotham Book" pitchFamily="2" charset="0"/>
                <a:cs typeface="Gotham Book" pitchFamily="2" charset="0"/>
              </a:rPr>
              <a:t>Three main areas of theory</a:t>
            </a:r>
          </a:p>
          <a:p>
            <a:pPr lvl="1"/>
            <a:r>
              <a:rPr lang="en-US" dirty="0">
                <a:latin typeface="Gotham Book" pitchFamily="2" charset="0"/>
                <a:cs typeface="Gotham Book" pitchFamily="2" charset="0"/>
              </a:rPr>
              <a:t>Media Studies</a:t>
            </a:r>
          </a:p>
          <a:p>
            <a:pPr lvl="2"/>
            <a:r>
              <a:rPr lang="en-US" dirty="0">
                <a:latin typeface="Gotham Book" pitchFamily="2" charset="0"/>
                <a:cs typeface="Gotham Book" pitchFamily="2" charset="0"/>
              </a:rPr>
              <a:t>Media effects</a:t>
            </a:r>
          </a:p>
          <a:p>
            <a:pPr lvl="2"/>
            <a:r>
              <a:rPr lang="en-US" dirty="0">
                <a:latin typeface="Gotham Book" pitchFamily="2" charset="0"/>
                <a:cs typeface="Gotham Book" pitchFamily="2" charset="0"/>
              </a:rPr>
              <a:t>Critical</a:t>
            </a:r>
          </a:p>
          <a:p>
            <a:pPr lvl="1"/>
            <a:r>
              <a:rPr lang="en-US" dirty="0">
                <a:latin typeface="Gotham Book" pitchFamily="2" charset="0"/>
                <a:cs typeface="Gotham Book" pitchFamily="2" charset="0"/>
              </a:rPr>
              <a:t>Human Communication</a:t>
            </a:r>
          </a:p>
          <a:p>
            <a:pPr lvl="2"/>
            <a:r>
              <a:rPr lang="en-US" dirty="0">
                <a:latin typeface="Gotham Book" pitchFamily="2" charset="0"/>
                <a:cs typeface="Gotham Book" pitchFamily="2" charset="0"/>
              </a:rPr>
              <a:t>Interpersonal</a:t>
            </a:r>
          </a:p>
          <a:p>
            <a:pPr lvl="2"/>
            <a:r>
              <a:rPr lang="en-US" dirty="0">
                <a:latin typeface="Gotham Book" pitchFamily="2" charset="0"/>
                <a:cs typeface="Gotham Book" pitchFamily="2" charset="0"/>
              </a:rPr>
              <a:t>Organizational</a:t>
            </a:r>
          </a:p>
          <a:p>
            <a:pPr lvl="2"/>
            <a:r>
              <a:rPr lang="en-US" dirty="0">
                <a:latin typeface="Gotham Book" pitchFamily="2" charset="0"/>
                <a:cs typeface="Gotham Book" pitchFamily="2" charset="0"/>
              </a:rPr>
              <a:t>Small Group </a:t>
            </a:r>
          </a:p>
          <a:p>
            <a:pPr lvl="1"/>
            <a:r>
              <a:rPr lang="en-US" dirty="0">
                <a:latin typeface="Gotham Book" pitchFamily="2" charset="0"/>
                <a:cs typeface="Gotham Book" pitchFamily="2" charset="0"/>
              </a:rPr>
              <a:t>Rhetorical/Speech Communication</a:t>
            </a:r>
          </a:p>
          <a:p>
            <a:pPr lvl="1"/>
            <a:endParaRPr lang="en-US" dirty="0"/>
          </a:p>
        </p:txBody>
      </p:sp>
    </p:spTree>
    <p:extLst>
      <p:ext uri="{BB962C8B-B14F-4D97-AF65-F5344CB8AC3E}">
        <p14:creationId xmlns:p14="http://schemas.microsoft.com/office/powerpoint/2010/main" val="3972327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otham Bold" pitchFamily="2" charset="0"/>
                <a:cs typeface="Gotham Bold" pitchFamily="2" charset="0"/>
              </a:rPr>
              <a:t>Theory . . .</a:t>
            </a:r>
          </a:p>
        </p:txBody>
      </p:sp>
      <p:sp>
        <p:nvSpPr>
          <p:cNvPr id="3" name="Content Placeholder 2"/>
          <p:cNvSpPr>
            <a:spLocks noGrp="1"/>
          </p:cNvSpPr>
          <p:nvPr>
            <p:ph idx="1"/>
          </p:nvPr>
        </p:nvSpPr>
        <p:spPr/>
        <p:txBody>
          <a:bodyPr/>
          <a:lstStyle/>
          <a:p>
            <a:r>
              <a:rPr lang="en-US" dirty="0">
                <a:latin typeface="Gotham Book" pitchFamily="2" charset="0"/>
                <a:cs typeface="Gotham Book" pitchFamily="2" charset="0"/>
              </a:rPr>
              <a:t>Helps to organize and refine our ideas</a:t>
            </a:r>
          </a:p>
          <a:p>
            <a:r>
              <a:rPr lang="en-US" dirty="0">
                <a:latin typeface="Gotham Book" pitchFamily="2" charset="0"/>
                <a:cs typeface="Gotham Book" pitchFamily="2" charset="0"/>
              </a:rPr>
              <a:t>Builds on and tests the knowledge of previous explorers (using their maps and finding new paths)</a:t>
            </a:r>
          </a:p>
          <a:p>
            <a:r>
              <a:rPr lang="en-US" dirty="0">
                <a:latin typeface="Gotham Book" pitchFamily="2" charset="0"/>
                <a:cs typeface="Gotham Book" pitchFamily="2" charset="0"/>
              </a:rPr>
              <a:t>Helps us understand by offering a systematic explanation for the observed facts that relate to a particular aspect of life</a:t>
            </a:r>
          </a:p>
        </p:txBody>
      </p:sp>
    </p:spTree>
    <p:extLst>
      <p:ext uri="{BB962C8B-B14F-4D97-AF65-F5344CB8AC3E}">
        <p14:creationId xmlns:p14="http://schemas.microsoft.com/office/powerpoint/2010/main" val="2375570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18" y="903889"/>
            <a:ext cx="7509642" cy="1143000"/>
          </a:xfrm>
        </p:spPr>
        <p:txBody>
          <a:bodyPr/>
          <a:lstStyle/>
          <a:p>
            <a:r>
              <a:rPr lang="en-US" b="1" dirty="0">
                <a:latin typeface="Gotham Bold" pitchFamily="2" charset="0"/>
                <a:cs typeface="Gotham Bold" pitchFamily="2" charset="0"/>
              </a:rPr>
              <a:t>According to some theorists…</a:t>
            </a:r>
          </a:p>
        </p:txBody>
      </p:sp>
      <p:sp>
        <p:nvSpPr>
          <p:cNvPr id="5" name="Content Placeholder 4"/>
          <p:cNvSpPr>
            <a:spLocks noGrp="1"/>
          </p:cNvSpPr>
          <p:nvPr>
            <p:ph idx="1"/>
          </p:nvPr>
        </p:nvSpPr>
        <p:spPr/>
        <p:txBody>
          <a:bodyPr>
            <a:normAutofit fontScale="92500" lnSpcReduction="20000"/>
          </a:bodyPr>
          <a:lstStyle/>
          <a:p>
            <a:r>
              <a:rPr lang="en-US" dirty="0" err="1">
                <a:latin typeface="Gotham Book" pitchFamily="2" charset="0"/>
                <a:cs typeface="Gotham Book" pitchFamily="2" charset="0"/>
              </a:rPr>
              <a:t>Judee</a:t>
            </a:r>
            <a:r>
              <a:rPr lang="en-US" dirty="0">
                <a:latin typeface="Gotham Book" pitchFamily="2" charset="0"/>
                <a:cs typeface="Gotham Book" pitchFamily="2" charset="0"/>
              </a:rPr>
              <a:t> </a:t>
            </a:r>
            <a:r>
              <a:rPr lang="en-US" dirty="0" err="1">
                <a:latin typeface="Gotham Book" pitchFamily="2" charset="0"/>
                <a:cs typeface="Gotham Book" pitchFamily="2" charset="0"/>
              </a:rPr>
              <a:t>Burgoon</a:t>
            </a:r>
            <a:r>
              <a:rPr lang="en-US" dirty="0">
                <a:latin typeface="Gotham Book" pitchFamily="2" charset="0"/>
                <a:cs typeface="Gotham Book" pitchFamily="2" charset="0"/>
              </a:rPr>
              <a:t>:  “Theory is a set of systematic, informed hunches about the way things operate”</a:t>
            </a:r>
          </a:p>
          <a:p>
            <a:r>
              <a:rPr lang="en-US" dirty="0">
                <a:latin typeface="Gotham Book" pitchFamily="2" charset="0"/>
                <a:cs typeface="Gotham Book" pitchFamily="2" charset="0"/>
              </a:rPr>
              <a:t>Karl Popper:  “Theories are nets cast to catch what we call ‘the world’…We endeavor to make the mesh ever finer and finer.”</a:t>
            </a:r>
          </a:p>
          <a:p>
            <a:r>
              <a:rPr lang="en-US" dirty="0">
                <a:latin typeface="Gotham Book" pitchFamily="2" charset="0"/>
                <a:cs typeface="Gotham Book" pitchFamily="2" charset="0"/>
              </a:rPr>
              <a:t>Stephen Littlejohn:  A theory is “any organized set of concepts, explanations, and principles that depicts some aspect of human experience”</a:t>
            </a:r>
          </a:p>
          <a:p>
            <a:r>
              <a:rPr lang="en-US" dirty="0">
                <a:latin typeface="Gotham Book" pitchFamily="2" charset="0"/>
                <a:cs typeface="Gotham Book" pitchFamily="2" charset="0"/>
              </a:rPr>
              <a:t>Theories are lenses that focus our attention on particular features of communication.</a:t>
            </a:r>
          </a:p>
          <a:p>
            <a:r>
              <a:rPr lang="en-US" dirty="0">
                <a:latin typeface="Gotham Book" pitchFamily="2" charset="0"/>
                <a:cs typeface="Gotham Book" pitchFamily="2" charset="0"/>
              </a:rPr>
              <a:t>Communication theories are maps of the way communication works.</a:t>
            </a:r>
          </a:p>
        </p:txBody>
      </p:sp>
    </p:spTree>
    <p:extLst>
      <p:ext uri="{BB962C8B-B14F-4D97-AF65-F5344CB8AC3E}">
        <p14:creationId xmlns:p14="http://schemas.microsoft.com/office/powerpoint/2010/main" val="3380390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otham Bold" pitchFamily="2" charset="0"/>
                <a:cs typeface="Gotham Bold" pitchFamily="2" charset="0"/>
              </a:rPr>
              <a:t>What do you think?</a:t>
            </a:r>
          </a:p>
        </p:txBody>
      </p:sp>
      <p:sp>
        <p:nvSpPr>
          <p:cNvPr id="3" name="Content Placeholder 2"/>
          <p:cNvSpPr>
            <a:spLocks noGrp="1"/>
          </p:cNvSpPr>
          <p:nvPr>
            <p:ph idx="1"/>
          </p:nvPr>
        </p:nvSpPr>
        <p:spPr/>
        <p:txBody>
          <a:bodyPr/>
          <a:lstStyle/>
          <a:p>
            <a:r>
              <a:rPr lang="en-US" dirty="0">
                <a:latin typeface="Gotham Book" pitchFamily="2" charset="0"/>
                <a:cs typeface="Gotham Book" pitchFamily="2" charset="0"/>
              </a:rPr>
              <a:t>How would you define theory?</a:t>
            </a:r>
          </a:p>
          <a:p>
            <a:r>
              <a:rPr lang="en-US" dirty="0">
                <a:latin typeface="Gotham Book" pitchFamily="2" charset="0"/>
                <a:cs typeface="Gotham Book" pitchFamily="2" charset="0"/>
              </a:rPr>
              <a:t>Which metaphor do you think works best?</a:t>
            </a:r>
          </a:p>
        </p:txBody>
      </p:sp>
    </p:spTree>
    <p:extLst>
      <p:ext uri="{BB962C8B-B14F-4D97-AF65-F5344CB8AC3E}">
        <p14:creationId xmlns:p14="http://schemas.microsoft.com/office/powerpoint/2010/main" val="100514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otham Bold" pitchFamily="2" charset="0"/>
                <a:cs typeface="Gotham Bold" pitchFamily="2" charset="0"/>
              </a:rPr>
              <a:t>Aspects of Theories</a:t>
            </a:r>
          </a:p>
        </p:txBody>
      </p:sp>
      <p:sp>
        <p:nvSpPr>
          <p:cNvPr id="3" name="Content Placeholder 2"/>
          <p:cNvSpPr>
            <a:spLocks noGrp="1"/>
          </p:cNvSpPr>
          <p:nvPr>
            <p:ph idx="1"/>
          </p:nvPr>
        </p:nvSpPr>
        <p:spPr/>
        <p:txBody>
          <a:bodyPr>
            <a:normAutofit fontScale="77500" lnSpcReduction="20000"/>
          </a:bodyPr>
          <a:lstStyle/>
          <a:p>
            <a:r>
              <a:rPr lang="en-US" dirty="0">
                <a:latin typeface="Gotham Book" pitchFamily="2" charset="0"/>
                <a:cs typeface="Gotham Book" pitchFamily="2" charset="0"/>
              </a:rPr>
              <a:t>Philosophical Assumptions</a:t>
            </a:r>
          </a:p>
          <a:p>
            <a:pPr lvl="1"/>
            <a:r>
              <a:rPr lang="en-US" dirty="0">
                <a:latin typeface="Gotham Book" pitchFamily="2" charset="0"/>
                <a:cs typeface="Gotham Book" pitchFamily="2" charset="0"/>
              </a:rPr>
              <a:t>Basic beliefs underlying the theory</a:t>
            </a:r>
          </a:p>
          <a:p>
            <a:pPr lvl="1"/>
            <a:r>
              <a:rPr lang="en-US" dirty="0">
                <a:latin typeface="Gotham Book" pitchFamily="2" charset="0"/>
                <a:cs typeface="Gotham Book" pitchFamily="2" charset="0"/>
              </a:rPr>
              <a:t>Influences the approach and types of questions a theory seeks to answer</a:t>
            </a:r>
          </a:p>
          <a:p>
            <a:r>
              <a:rPr lang="en-US" dirty="0">
                <a:latin typeface="Gotham Book" pitchFamily="2" charset="0"/>
                <a:cs typeface="Gotham Book" pitchFamily="2" charset="0"/>
              </a:rPr>
              <a:t>Concepts</a:t>
            </a:r>
          </a:p>
          <a:p>
            <a:pPr lvl="1"/>
            <a:r>
              <a:rPr lang="en-US" dirty="0">
                <a:latin typeface="Gotham Book" pitchFamily="2" charset="0"/>
                <a:cs typeface="Gotham Book" pitchFamily="2" charset="0"/>
              </a:rPr>
              <a:t>Building blocks of theory</a:t>
            </a:r>
          </a:p>
          <a:p>
            <a:pPr lvl="1"/>
            <a:r>
              <a:rPr lang="en-US" dirty="0">
                <a:latin typeface="Gotham Book" pitchFamily="2" charset="0"/>
                <a:cs typeface="Gotham Book" pitchFamily="2" charset="0"/>
              </a:rPr>
              <a:t>How a theory groups things into categories or classifies</a:t>
            </a:r>
          </a:p>
          <a:p>
            <a:r>
              <a:rPr lang="en-US" dirty="0">
                <a:latin typeface="Gotham Book" pitchFamily="2" charset="0"/>
                <a:cs typeface="Gotham Book" pitchFamily="2" charset="0"/>
              </a:rPr>
              <a:t>Explanations</a:t>
            </a:r>
          </a:p>
          <a:p>
            <a:pPr lvl="1"/>
            <a:r>
              <a:rPr lang="en-US" dirty="0">
                <a:latin typeface="Gotham Book" pitchFamily="2" charset="0"/>
                <a:cs typeface="Gotham Book" pitchFamily="2" charset="0"/>
              </a:rPr>
              <a:t>Dynamic connections made by theory</a:t>
            </a:r>
          </a:p>
          <a:p>
            <a:pPr lvl="1"/>
            <a:r>
              <a:rPr lang="en-US" dirty="0">
                <a:latin typeface="Gotham Book" pitchFamily="2" charset="0"/>
                <a:cs typeface="Gotham Book" pitchFamily="2" charset="0"/>
              </a:rPr>
              <a:t>Answers the question “Why?”</a:t>
            </a:r>
          </a:p>
          <a:p>
            <a:r>
              <a:rPr lang="en-US" dirty="0">
                <a:latin typeface="Gotham Book" pitchFamily="2" charset="0"/>
                <a:cs typeface="Gotham Book" pitchFamily="2" charset="0"/>
              </a:rPr>
              <a:t>Principles</a:t>
            </a:r>
          </a:p>
          <a:p>
            <a:pPr lvl="1"/>
            <a:r>
              <a:rPr lang="en-US" dirty="0">
                <a:latin typeface="Gotham Book" pitchFamily="2" charset="0"/>
                <a:cs typeface="Gotham Book" pitchFamily="2" charset="0"/>
              </a:rPr>
              <a:t>Guidelines for action</a:t>
            </a:r>
          </a:p>
          <a:p>
            <a:pPr lvl="1"/>
            <a:r>
              <a:rPr lang="en-US" dirty="0">
                <a:latin typeface="Gotham Book" pitchFamily="2" charset="0"/>
                <a:cs typeface="Gotham Book" pitchFamily="2" charset="0"/>
              </a:rPr>
              <a:t>Makes recommendations for what we can do to improve communication or society</a:t>
            </a:r>
          </a:p>
        </p:txBody>
      </p:sp>
    </p:spTree>
    <p:extLst>
      <p:ext uri="{BB962C8B-B14F-4D97-AF65-F5344CB8AC3E}">
        <p14:creationId xmlns:p14="http://schemas.microsoft.com/office/powerpoint/2010/main" val="3007937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29" y="809297"/>
            <a:ext cx="6508377" cy="1143000"/>
          </a:xfrm>
        </p:spPr>
        <p:txBody>
          <a:bodyPr/>
          <a:lstStyle/>
          <a:p>
            <a:r>
              <a:rPr lang="en-US" b="1" dirty="0">
                <a:latin typeface="Gotham Bold" pitchFamily="2" charset="0"/>
                <a:cs typeface="Gotham Bold" pitchFamily="2" charset="0"/>
              </a:rPr>
              <a:t>Finding your question</a:t>
            </a:r>
          </a:p>
        </p:txBody>
      </p:sp>
      <p:sp>
        <p:nvSpPr>
          <p:cNvPr id="3" name="Content Placeholder 2"/>
          <p:cNvSpPr>
            <a:spLocks noGrp="1"/>
          </p:cNvSpPr>
          <p:nvPr>
            <p:ph idx="1"/>
          </p:nvPr>
        </p:nvSpPr>
        <p:spPr/>
        <p:txBody>
          <a:bodyPr/>
          <a:lstStyle/>
          <a:p>
            <a:pPr marL="457200" indent="-457200">
              <a:buFont typeface="+mj-lt"/>
              <a:buAutoNum type="arabicPeriod"/>
            </a:pPr>
            <a:r>
              <a:rPr lang="en-US" b="1" dirty="0">
                <a:latin typeface="Gotham Book" pitchFamily="2" charset="0"/>
                <a:cs typeface="Gotham Book" pitchFamily="2" charset="0"/>
              </a:rPr>
              <a:t>Problem</a:t>
            </a:r>
            <a:r>
              <a:rPr lang="en-US" dirty="0">
                <a:latin typeface="Gotham Book" pitchFamily="2" charset="0"/>
                <a:cs typeface="Gotham Book" pitchFamily="2" charset="0"/>
              </a:rPr>
              <a:t>: unsatisfactory situation</a:t>
            </a:r>
          </a:p>
          <a:p>
            <a:pPr marL="457200" indent="-457200">
              <a:buFont typeface="+mj-lt"/>
              <a:buAutoNum type="arabicPeriod"/>
            </a:pPr>
            <a:r>
              <a:rPr lang="en-US" b="1" dirty="0">
                <a:latin typeface="Gotham Book" pitchFamily="2" charset="0"/>
                <a:cs typeface="Gotham Book" pitchFamily="2" charset="0"/>
              </a:rPr>
              <a:t>Question</a:t>
            </a:r>
            <a:r>
              <a:rPr lang="en-US" dirty="0">
                <a:latin typeface="Gotham Book" pitchFamily="2" charset="0"/>
                <a:cs typeface="Gotham Book" pitchFamily="2" charset="0"/>
              </a:rPr>
              <a:t>: what do you wish to know about the unsatisfactory situation?</a:t>
            </a:r>
          </a:p>
          <a:p>
            <a:pPr marL="457200" indent="-457200">
              <a:buFont typeface="+mj-lt"/>
              <a:buAutoNum type="arabicPeriod"/>
            </a:pPr>
            <a:r>
              <a:rPr lang="en-US" b="1" dirty="0">
                <a:latin typeface="Gotham Book" pitchFamily="2" charset="0"/>
                <a:cs typeface="Gotham Book" pitchFamily="2" charset="0"/>
              </a:rPr>
              <a:t>Purpose (Objective): </a:t>
            </a:r>
            <a:r>
              <a:rPr lang="en-US" dirty="0">
                <a:latin typeface="Gotham Book" pitchFamily="2" charset="0"/>
                <a:cs typeface="Gotham Book" pitchFamily="2" charset="0"/>
              </a:rPr>
              <a:t>what does a particular study hope to accomplish?</a:t>
            </a:r>
          </a:p>
          <a:p>
            <a:pPr marL="457200" indent="-457200">
              <a:buFont typeface="+mj-lt"/>
              <a:buAutoNum type="arabicPeriod"/>
            </a:pPr>
            <a:r>
              <a:rPr lang="en-US" b="1" dirty="0">
                <a:latin typeface="Gotham Book" pitchFamily="2" charset="0"/>
                <a:cs typeface="Gotham Book" pitchFamily="2" charset="0"/>
              </a:rPr>
              <a:t>Hypothesis: </a:t>
            </a:r>
            <a:r>
              <a:rPr lang="en-US" dirty="0">
                <a:latin typeface="Gotham Book" pitchFamily="2" charset="0"/>
                <a:cs typeface="Gotham Book" pitchFamily="2" charset="0"/>
              </a:rPr>
              <a:t>a statement to be confirmed or denied in terms of the evidence</a:t>
            </a:r>
          </a:p>
        </p:txBody>
      </p:sp>
    </p:spTree>
    <p:extLst>
      <p:ext uri="{BB962C8B-B14F-4D97-AF65-F5344CB8AC3E}">
        <p14:creationId xmlns:p14="http://schemas.microsoft.com/office/powerpoint/2010/main" val="2177357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29" y="809297"/>
            <a:ext cx="6700347" cy="1143000"/>
          </a:xfrm>
        </p:spPr>
        <p:txBody>
          <a:bodyPr/>
          <a:lstStyle/>
          <a:p>
            <a:r>
              <a:rPr lang="en-US" sz="3400" b="1" dirty="0">
                <a:latin typeface="Gotham Bold" pitchFamily="2" charset="0"/>
                <a:cs typeface="Gotham Bold" pitchFamily="2" charset="0"/>
              </a:rPr>
              <a:t>4 kinds of research questions</a:t>
            </a:r>
          </a:p>
        </p:txBody>
      </p:sp>
      <p:sp>
        <p:nvSpPr>
          <p:cNvPr id="3" name="Content Placeholder 2"/>
          <p:cNvSpPr>
            <a:spLocks noGrp="1"/>
          </p:cNvSpPr>
          <p:nvPr>
            <p:ph idx="1"/>
          </p:nvPr>
        </p:nvSpPr>
        <p:spPr/>
        <p:txBody>
          <a:bodyPr/>
          <a:lstStyle/>
          <a:p>
            <a:pPr marL="457200" indent="-457200">
              <a:buFont typeface="+mj-lt"/>
              <a:buAutoNum type="arabicPeriod"/>
            </a:pPr>
            <a:r>
              <a:rPr lang="en-US" b="1" dirty="0">
                <a:latin typeface="Gotham Book" pitchFamily="2" charset="0"/>
                <a:cs typeface="Gotham Book" pitchFamily="2" charset="0"/>
              </a:rPr>
              <a:t>Fact</a:t>
            </a:r>
            <a:r>
              <a:rPr lang="en-US" dirty="0">
                <a:latin typeface="Gotham Book" pitchFamily="2" charset="0"/>
                <a:cs typeface="Gotham Book" pitchFamily="2" charset="0"/>
              </a:rPr>
              <a:t>: </a:t>
            </a:r>
            <a:r>
              <a:rPr lang="en-US">
                <a:latin typeface="Gotham Book" pitchFamily="2" charset="0"/>
                <a:cs typeface="Gotham Book" pitchFamily="2" charset="0"/>
              </a:rPr>
              <a:t>defining concepts</a:t>
            </a:r>
            <a:endParaRPr lang="en-US" dirty="0">
              <a:latin typeface="Gotham Book" pitchFamily="2" charset="0"/>
              <a:cs typeface="Gotham Book" pitchFamily="2" charset="0"/>
            </a:endParaRPr>
          </a:p>
          <a:p>
            <a:pPr marL="457200" indent="-457200">
              <a:buFont typeface="+mj-lt"/>
              <a:buAutoNum type="arabicPeriod"/>
            </a:pPr>
            <a:r>
              <a:rPr lang="en-US" b="1" dirty="0">
                <a:latin typeface="Gotham Book" pitchFamily="2" charset="0"/>
                <a:cs typeface="Gotham Book" pitchFamily="2" charset="0"/>
              </a:rPr>
              <a:t>Variable relations</a:t>
            </a:r>
            <a:r>
              <a:rPr lang="en-US" dirty="0">
                <a:latin typeface="Gotham Book" pitchFamily="2" charset="0"/>
                <a:cs typeface="Gotham Book" pitchFamily="2" charset="0"/>
              </a:rPr>
              <a:t>: do predicted relationships among concepts occur in the real world?</a:t>
            </a:r>
          </a:p>
          <a:p>
            <a:pPr marL="457200" indent="-457200">
              <a:buFont typeface="+mj-lt"/>
              <a:buAutoNum type="arabicPeriod"/>
            </a:pPr>
            <a:r>
              <a:rPr lang="en-US" b="1" dirty="0">
                <a:latin typeface="Gotham Book" pitchFamily="2" charset="0"/>
                <a:cs typeface="Gotham Book" pitchFamily="2" charset="0"/>
              </a:rPr>
              <a:t>Value: </a:t>
            </a:r>
            <a:r>
              <a:rPr lang="en-US" dirty="0">
                <a:latin typeface="Gotham Book" pitchFamily="2" charset="0"/>
                <a:cs typeface="Gotham Book" pitchFamily="2" charset="0"/>
              </a:rPr>
              <a:t>goodness, beauty, rightfulness, appropriateness</a:t>
            </a:r>
          </a:p>
          <a:p>
            <a:pPr marL="457200" indent="-457200">
              <a:buFont typeface="+mj-lt"/>
              <a:buAutoNum type="arabicPeriod"/>
            </a:pPr>
            <a:r>
              <a:rPr lang="en-US" b="1" dirty="0">
                <a:latin typeface="Gotham Book" pitchFamily="2" charset="0"/>
                <a:cs typeface="Gotham Book" pitchFamily="2" charset="0"/>
              </a:rPr>
              <a:t>Policy: </a:t>
            </a:r>
            <a:r>
              <a:rPr lang="en-US" dirty="0">
                <a:latin typeface="Gotham Book" pitchFamily="2" charset="0"/>
                <a:cs typeface="Gotham Book" pitchFamily="2" charset="0"/>
              </a:rPr>
              <a:t>should action be implemented?</a:t>
            </a:r>
          </a:p>
        </p:txBody>
      </p:sp>
    </p:spTree>
    <p:extLst>
      <p:ext uri="{BB962C8B-B14F-4D97-AF65-F5344CB8AC3E}">
        <p14:creationId xmlns:p14="http://schemas.microsoft.com/office/powerpoint/2010/main" val="2558047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otham Bold" pitchFamily="2" charset="0"/>
                <a:cs typeface="Gotham Bold" pitchFamily="2" charset="0"/>
              </a:rPr>
              <a:t>Got an idea? Ask yourself:</a:t>
            </a:r>
          </a:p>
        </p:txBody>
      </p:sp>
      <p:sp>
        <p:nvSpPr>
          <p:cNvPr id="3" name="Content Placeholder 2"/>
          <p:cNvSpPr>
            <a:spLocks noGrp="1"/>
          </p:cNvSpPr>
          <p:nvPr>
            <p:ph idx="1"/>
          </p:nvPr>
        </p:nvSpPr>
        <p:spPr>
          <a:xfrm>
            <a:off x="457199" y="2209800"/>
            <a:ext cx="7856484" cy="3916363"/>
          </a:xfrm>
        </p:spPr>
        <p:txBody>
          <a:bodyPr>
            <a:normAutofit/>
          </a:bodyPr>
          <a:lstStyle/>
          <a:p>
            <a:endParaRPr lang="en-US" dirty="0">
              <a:latin typeface="Gotham Book" pitchFamily="2" charset="0"/>
              <a:cs typeface="Gotham Book" pitchFamily="2" charset="0"/>
            </a:endParaRPr>
          </a:p>
          <a:p>
            <a:r>
              <a:rPr lang="en-US" dirty="0">
                <a:latin typeface="Gotham Book" pitchFamily="2" charset="0"/>
                <a:cs typeface="Gotham Book" pitchFamily="2" charset="0"/>
              </a:rPr>
              <a:t>Are you really interested?</a:t>
            </a:r>
          </a:p>
          <a:p>
            <a:r>
              <a:rPr lang="en-US" dirty="0">
                <a:latin typeface="Gotham Book" pitchFamily="2" charset="0"/>
                <a:cs typeface="Gotham Book" pitchFamily="2" charset="0"/>
              </a:rPr>
              <a:t>Does it matter to the field of communication? (So what?)</a:t>
            </a:r>
          </a:p>
          <a:p>
            <a:r>
              <a:rPr lang="en-US" dirty="0">
                <a:latin typeface="Gotham Book" pitchFamily="2" charset="0"/>
                <a:cs typeface="Gotham Book" pitchFamily="2" charset="0"/>
              </a:rPr>
              <a:t>Will it move the field ahead? </a:t>
            </a:r>
          </a:p>
          <a:p>
            <a:r>
              <a:rPr lang="en-US" dirty="0">
                <a:latin typeface="Gotham Book" pitchFamily="2" charset="0"/>
                <a:cs typeface="Gotham Book" pitchFamily="2" charset="0"/>
              </a:rPr>
              <a:t>Is it specific enough? (scope)</a:t>
            </a:r>
          </a:p>
          <a:p>
            <a:r>
              <a:rPr lang="en-US" dirty="0">
                <a:latin typeface="Gotham Book" pitchFamily="2" charset="0"/>
                <a:cs typeface="Gotham Book" pitchFamily="2" charset="0"/>
              </a:rPr>
              <a:t>What kind of statement do you want to make at the end of your research?</a:t>
            </a:r>
          </a:p>
          <a:p>
            <a:r>
              <a:rPr lang="en-US" dirty="0">
                <a:latin typeface="Gotham Book" pitchFamily="2" charset="0"/>
                <a:cs typeface="Gotham Book" pitchFamily="2" charset="0"/>
              </a:rPr>
              <a:t>Is it ‘do-able’?</a:t>
            </a:r>
          </a:p>
          <a:p>
            <a:endParaRPr lang="en-US" dirty="0">
              <a:latin typeface="Gotham Book" pitchFamily="2" charset="0"/>
              <a:cs typeface="Gotham Book" pitchFamily="2" charset="0"/>
            </a:endParaRPr>
          </a:p>
        </p:txBody>
      </p:sp>
    </p:spTree>
    <p:extLst>
      <p:ext uri="{BB962C8B-B14F-4D97-AF65-F5344CB8AC3E}">
        <p14:creationId xmlns:p14="http://schemas.microsoft.com/office/powerpoint/2010/main" val="1758493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29" y="798787"/>
            <a:ext cx="6700347" cy="1143000"/>
          </a:xfrm>
        </p:spPr>
        <p:txBody>
          <a:bodyPr/>
          <a:lstStyle/>
          <a:p>
            <a:r>
              <a:rPr lang="en-US" sz="3200" b="1" dirty="0">
                <a:latin typeface="Gotham Bold" pitchFamily="2" charset="0"/>
                <a:cs typeface="Gotham Bold" pitchFamily="2" charset="0"/>
              </a:rPr>
              <a:t>Steps in theorizing:</a:t>
            </a:r>
            <a:br>
              <a:rPr lang="en-US" sz="3200" b="1" dirty="0">
                <a:latin typeface="Gotham Bold" pitchFamily="2" charset="0"/>
                <a:cs typeface="Gotham Bold" pitchFamily="2" charset="0"/>
              </a:rPr>
            </a:br>
            <a:r>
              <a:rPr lang="en-US" sz="3200" b="1" dirty="0">
                <a:latin typeface="Gotham Bold" pitchFamily="2" charset="0"/>
                <a:cs typeface="Gotham Bold" pitchFamily="2" charset="0"/>
              </a:rPr>
              <a:t>from conceptual to operational</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b="1" dirty="0">
                <a:latin typeface="Gotham Book" pitchFamily="2" charset="0"/>
                <a:cs typeface="Gotham Book" pitchFamily="2" charset="0"/>
              </a:rPr>
              <a:t>Idea (conceptual)</a:t>
            </a:r>
          </a:p>
          <a:p>
            <a:pPr marL="457200" indent="-457200">
              <a:buFont typeface="+mj-lt"/>
              <a:buAutoNum type="arabicPeriod"/>
            </a:pPr>
            <a:r>
              <a:rPr lang="en-US" b="1" dirty="0">
                <a:latin typeface="Gotham Book" pitchFamily="2" charset="0"/>
                <a:cs typeface="Gotham Book" pitchFamily="2" charset="0"/>
              </a:rPr>
              <a:t>Literature Review</a:t>
            </a:r>
          </a:p>
          <a:p>
            <a:pPr marL="457200" indent="-457200">
              <a:buFont typeface="+mj-lt"/>
              <a:buAutoNum type="arabicPeriod"/>
            </a:pPr>
            <a:r>
              <a:rPr lang="en-US" b="1" dirty="0">
                <a:latin typeface="Gotham Book" pitchFamily="2" charset="0"/>
                <a:cs typeface="Gotham Book" pitchFamily="2" charset="0"/>
              </a:rPr>
              <a:t>Propositions</a:t>
            </a:r>
          </a:p>
          <a:p>
            <a:pPr marL="457200" indent="-457200">
              <a:buFont typeface="+mj-lt"/>
              <a:buAutoNum type="arabicPeriod"/>
            </a:pPr>
            <a:r>
              <a:rPr lang="en-US" b="1" dirty="0">
                <a:latin typeface="Gotham Book" pitchFamily="2" charset="0"/>
                <a:cs typeface="Gotham Book" pitchFamily="2" charset="0"/>
              </a:rPr>
              <a:t>Concept Explication</a:t>
            </a:r>
          </a:p>
          <a:p>
            <a:pPr marL="457200" indent="-457200">
              <a:buFont typeface="+mj-lt"/>
              <a:buAutoNum type="arabicPeriod"/>
            </a:pPr>
            <a:r>
              <a:rPr lang="en-US" b="1" dirty="0">
                <a:latin typeface="Gotham Book" pitchFamily="2" charset="0"/>
                <a:cs typeface="Gotham Book" pitchFamily="2" charset="0"/>
              </a:rPr>
              <a:t>Hypotheses (operational)</a:t>
            </a:r>
          </a:p>
          <a:p>
            <a:pPr marL="457200" indent="-457200">
              <a:buFont typeface="+mj-lt"/>
              <a:buAutoNum type="arabicPeriod"/>
            </a:pPr>
            <a:r>
              <a:rPr lang="en-US" b="1" dirty="0">
                <a:latin typeface="Gotham Book" pitchFamily="2" charset="0"/>
                <a:cs typeface="Gotham Book" pitchFamily="2" charset="0"/>
              </a:rPr>
              <a:t>Empirical test of hypotheses</a:t>
            </a:r>
          </a:p>
          <a:p>
            <a:pPr marL="457200" indent="-457200">
              <a:buFont typeface="+mj-lt"/>
              <a:buAutoNum type="arabicPeriod"/>
            </a:pPr>
            <a:r>
              <a:rPr lang="en-US" b="1" dirty="0">
                <a:latin typeface="Gotham Book" pitchFamily="2" charset="0"/>
                <a:cs typeface="Gotham Book" pitchFamily="2" charset="0"/>
              </a:rPr>
              <a:t>Reconsideration of idea (theory)</a:t>
            </a:r>
          </a:p>
        </p:txBody>
      </p:sp>
    </p:spTree>
    <p:extLst>
      <p:ext uri="{BB962C8B-B14F-4D97-AF65-F5344CB8AC3E}">
        <p14:creationId xmlns:p14="http://schemas.microsoft.com/office/powerpoint/2010/main" val="3458655681"/>
      </p:ext>
    </p:extLst>
  </p:cSld>
  <p:clrMapOvr>
    <a:masterClrMapping/>
  </p:clrMapOvr>
</p:sld>
</file>

<file path=ppt/theme/theme1.xml><?xml version="1.0" encoding="utf-8"?>
<a:theme xmlns:a="http://schemas.openxmlformats.org/drawingml/2006/main" name="Plaza">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122</TotalTime>
  <Words>783</Words>
  <Application>Microsoft Macintosh PowerPoint</Application>
  <PresentationFormat>On-screen Show (4:3)</PresentationFormat>
  <Paragraphs>94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Century Gothic</vt:lpstr>
      <vt:lpstr>Gotham Bold</vt:lpstr>
      <vt:lpstr>Gotham Book</vt:lpstr>
      <vt:lpstr>Wingdings 2</vt:lpstr>
      <vt:lpstr>Plaza</vt:lpstr>
      <vt:lpstr>What is theory, anyway?</vt:lpstr>
      <vt:lpstr>Theory . . .</vt:lpstr>
      <vt:lpstr>According to some theorists…</vt:lpstr>
      <vt:lpstr>What do you think?</vt:lpstr>
      <vt:lpstr>Aspects of Theories</vt:lpstr>
      <vt:lpstr>Finding your question</vt:lpstr>
      <vt:lpstr>4 kinds of research questions</vt:lpstr>
      <vt:lpstr>Got an idea? Ask yourself:</vt:lpstr>
      <vt:lpstr>Steps in theorizing: from conceptual to operational</vt:lpstr>
      <vt:lpstr>Example</vt:lpstr>
      <vt:lpstr>How to do concept explication</vt:lpstr>
      <vt:lpstr>Example: TV violence (your concept)</vt:lpstr>
      <vt:lpstr>Example: TV violence</vt:lpstr>
      <vt:lpstr>Criteria for evaluating theories</vt:lpstr>
      <vt:lpstr>Structure of this class </vt:lpstr>
    </vt:vector>
  </TitlesOfParts>
  <Manager/>
  <Company>Berry College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and Discussion of Theory</dc:title>
  <dc:subject/>
  <dc:creator>Brian Carroll</dc:creator>
  <cp:keywords/>
  <dc:description/>
  <cp:lastModifiedBy>Carroll, Brian</cp:lastModifiedBy>
  <cp:revision>24</cp:revision>
  <dcterms:created xsi:type="dcterms:W3CDTF">2016-08-22T19:35:30Z</dcterms:created>
  <dcterms:modified xsi:type="dcterms:W3CDTF">2023-09-05T20:15:15Z</dcterms:modified>
  <cp:category/>
</cp:coreProperties>
</file>