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8" r:id="rId5"/>
    <p:sldId id="282" r:id="rId6"/>
    <p:sldId id="269" r:id="rId7"/>
    <p:sldId id="270" r:id="rId8"/>
    <p:sldId id="274" r:id="rId9"/>
    <p:sldId id="280" r:id="rId10"/>
    <p:sldId id="275" r:id="rId11"/>
    <p:sldId id="276" r:id="rId12"/>
    <p:sldId id="279" r:id="rId13"/>
    <p:sldId id="277" r:id="rId14"/>
    <p:sldId id="278" r:id="rId15"/>
    <p:sldId id="281" r:id="rId16"/>
    <p:sldId id="260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owl.english.purdue.edu/owl/resource/614/1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ds.a.ebscohost.com/ehost/search/basic?vid=0&amp;sid=be811e0a-ef97-4419-a95a-8e3ca2e18f75@sessionmgr4010" TargetMode="External"/><Relationship Id="rId2" Type="http://schemas.openxmlformats.org/officeDocument/2006/relationships/hyperlink" Target="http://libguides.berry.edu/searchstrategi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xfordbibliographies.com/browse?module_0=obo-9780199756841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ibguides.berry.edu/citationhelp/online" TargetMode="External"/><Relationship Id="rId2" Type="http://schemas.openxmlformats.org/officeDocument/2006/relationships/hyperlink" Target="http://libguides.berry.edu/c.php?g=121669&amp;p=499498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365484"/>
            <a:ext cx="5458968" cy="1048684"/>
          </a:xfrm>
        </p:spPr>
        <p:txBody>
          <a:bodyPr>
            <a:normAutofit fontScale="90000"/>
          </a:bodyPr>
          <a:lstStyle/>
          <a:p>
            <a:r>
              <a:rPr lang="en-US" dirty="0"/>
              <a:t>Writing Academic Research Papers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396960"/>
            <a:ext cx="5458968" cy="621792"/>
          </a:xfrm>
        </p:spPr>
        <p:txBody>
          <a:bodyPr/>
          <a:lstStyle/>
          <a:p>
            <a:r>
              <a:rPr lang="en-US" dirty="0"/>
              <a:t>COM 415, Willoughby</a:t>
            </a:r>
          </a:p>
        </p:txBody>
      </p:sp>
    </p:spTree>
    <p:extLst>
      <p:ext uri="{BB962C8B-B14F-4D97-AF65-F5344CB8AC3E}">
        <p14:creationId xmlns:p14="http://schemas.microsoft.com/office/powerpoint/2010/main" val="3068736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Identify what you want to write about in your paper</a:t>
            </a:r>
          </a:p>
          <a:p>
            <a:r>
              <a:rPr lang="en-US" dirty="0"/>
              <a:t>Introduce the conversation you’re joining</a:t>
            </a:r>
          </a:p>
          <a:p>
            <a:r>
              <a:rPr lang="en-US" dirty="0"/>
              <a:t>Includes problem statement or research question</a:t>
            </a:r>
          </a:p>
          <a:p>
            <a:r>
              <a:rPr lang="en-US" dirty="0"/>
              <a:t>Gives us context/background (will likely cite non-academic/popular sources)</a:t>
            </a:r>
          </a:p>
          <a:p>
            <a:r>
              <a:rPr lang="en-US" dirty="0"/>
              <a:t>Justifies significance </a:t>
            </a:r>
            <a:r>
              <a:rPr lang="mr-IN" dirty="0"/>
              <a:t>–</a:t>
            </a:r>
            <a:r>
              <a:rPr lang="en-US" dirty="0"/>
              <a:t> why should we care? (but no need to oversell!)</a:t>
            </a:r>
          </a:p>
          <a:p>
            <a:r>
              <a:rPr lang="en-US" dirty="0"/>
              <a:t>Approx. 1½-2 pages</a:t>
            </a:r>
          </a:p>
        </p:txBody>
      </p:sp>
    </p:spTree>
    <p:extLst>
      <p:ext uri="{BB962C8B-B14F-4D97-AF65-F5344CB8AC3E}">
        <p14:creationId xmlns:p14="http://schemas.microsoft.com/office/powerpoint/2010/main" val="93730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Annotated 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 bibliography is a list of sources used for researching a topic</a:t>
            </a:r>
          </a:p>
          <a:p>
            <a:r>
              <a:rPr lang="en-US" dirty="0"/>
              <a:t>An annotated bibliography provides summary of each of those sources</a:t>
            </a:r>
          </a:p>
          <a:p>
            <a:r>
              <a:rPr lang="en-US" dirty="0"/>
              <a:t>Should include a summary and reflection (approximately 3-5 sentences) for each source </a:t>
            </a:r>
          </a:p>
          <a:p>
            <a:r>
              <a:rPr lang="en-US" dirty="0"/>
              <a:t>Need 15 scholarly, peer-reviewed sources primarily from Communication Journals</a:t>
            </a:r>
          </a:p>
          <a:p>
            <a:r>
              <a:rPr lang="en-US" dirty="0">
                <a:hlinkClick r:id="rId2"/>
              </a:rPr>
              <a:t>https://owl.english.purdue.edu/owl/resource/614/1/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234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Databases </a:t>
            </a:r>
            <a:r>
              <a:rPr lang="mr-IN" dirty="0"/>
              <a:t>–</a:t>
            </a:r>
            <a:r>
              <a:rPr lang="en-US" dirty="0"/>
              <a:t> be strategic about search strategy </a:t>
            </a:r>
            <a:r>
              <a:rPr lang="en-US" dirty="0">
                <a:hlinkClick r:id="rId2"/>
              </a:rPr>
              <a:t>http://libguides.berry.edu/searchstrategies</a:t>
            </a:r>
            <a:endParaRPr lang="en-US" dirty="0"/>
          </a:p>
          <a:p>
            <a:pPr lvl="1"/>
            <a:r>
              <a:rPr lang="en-US" dirty="0"/>
              <a:t>Communication Source </a:t>
            </a:r>
            <a:r>
              <a:rPr lang="en-US" dirty="0">
                <a:hlinkClick r:id="rId3"/>
              </a:rPr>
              <a:t>http://eds.a.ebscohost.com/ehost/search/basic?vid=0&amp;sid=be811e0a-ef97-4419-a95a-8e3ca2e18f75%40sessionmgr4010</a:t>
            </a:r>
            <a:endParaRPr lang="en-US" dirty="0"/>
          </a:p>
          <a:p>
            <a:pPr lvl="1"/>
            <a:r>
              <a:rPr lang="en-US" dirty="0"/>
              <a:t>Oxford Bibliography for Communication </a:t>
            </a:r>
            <a:r>
              <a:rPr lang="en-US" dirty="0">
                <a:hlinkClick r:id="rId4"/>
              </a:rPr>
              <a:t>http://www.oxfordbibliographies.com/browse?module_0=obo-9780199756841</a:t>
            </a:r>
            <a:r>
              <a:rPr lang="en-US" dirty="0"/>
              <a:t> </a:t>
            </a:r>
          </a:p>
          <a:p>
            <a:r>
              <a:rPr lang="en-US" dirty="0"/>
              <a:t>Google Scholar </a:t>
            </a:r>
            <a:r>
              <a:rPr lang="mr-IN" dirty="0"/>
              <a:t>–</a:t>
            </a:r>
            <a:r>
              <a:rPr lang="en-US" dirty="0"/>
              <a:t> if full-text not available through Google, search through library to get access</a:t>
            </a:r>
          </a:p>
          <a:p>
            <a:r>
              <a:rPr lang="en-US" dirty="0"/>
              <a:t>Library </a:t>
            </a:r>
            <a:r>
              <a:rPr lang="mr-IN" dirty="0"/>
              <a:t>–</a:t>
            </a:r>
            <a:r>
              <a:rPr lang="en-US" dirty="0"/>
              <a:t> books are still a thing, FYI</a:t>
            </a:r>
            <a:r>
              <a:rPr lang="mr-IN" dirty="0"/>
              <a:t>…</a:t>
            </a:r>
            <a:endParaRPr lang="en-US" dirty="0"/>
          </a:p>
          <a:p>
            <a:r>
              <a:rPr lang="en-US" dirty="0"/>
              <a:t>Ask me!  I can send suggestions your way!  So can other faculty in the department!</a:t>
            </a:r>
          </a:p>
        </p:txBody>
      </p:sp>
    </p:spTree>
    <p:extLst>
      <p:ext uri="{BB962C8B-B14F-4D97-AF65-F5344CB8AC3E}">
        <p14:creationId xmlns:p14="http://schemas.microsoft.com/office/powerpoint/2010/main" val="1419332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Provides overview of relevant scholarly literature</a:t>
            </a:r>
          </a:p>
          <a:p>
            <a:pPr lvl="1"/>
            <a:r>
              <a:rPr lang="en-US" dirty="0"/>
              <a:t>Include relevant sources from your annotated bibliography</a:t>
            </a:r>
          </a:p>
          <a:p>
            <a:pPr lvl="1"/>
            <a:r>
              <a:rPr lang="en-US" dirty="0"/>
              <a:t>Gives theoretical context for your argument/contribution – frame as a conversation between scholars instead of disconnected ideas (transitions are important)</a:t>
            </a:r>
          </a:p>
          <a:p>
            <a:r>
              <a:rPr lang="en-US" dirty="0"/>
              <a:t>Discusses debates in theory/theories you’re using</a:t>
            </a:r>
          </a:p>
          <a:p>
            <a:r>
              <a:rPr lang="en-US" dirty="0"/>
              <a:t>Identifies key terms/phrases in theoretical context</a:t>
            </a:r>
          </a:p>
          <a:p>
            <a:r>
              <a:rPr lang="en-US" dirty="0"/>
              <a:t>Tells us the major relevant theoretical positions about your problems, talks about previous research, and gives the basis for what we’re doing</a:t>
            </a:r>
          </a:p>
          <a:p>
            <a:r>
              <a:rPr lang="en-US" dirty="0"/>
              <a:t>Identifies gaps in the literature - needs to make the case that your study is needed - set up the puzzle as interesting/important so you can justify finishing the puzzle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54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of Lit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(can take most of this from topic proposal)</a:t>
            </a:r>
          </a:p>
          <a:p>
            <a:r>
              <a:rPr lang="en-US" dirty="0"/>
              <a:t>Review of Literature</a:t>
            </a:r>
          </a:p>
          <a:p>
            <a:pPr lvl="1"/>
            <a:r>
              <a:rPr lang="en-US" dirty="0"/>
              <a:t>Typically starts broad and gets narrower </a:t>
            </a:r>
            <a:r>
              <a:rPr lang="mr-IN" dirty="0"/>
              <a:t>–</a:t>
            </a:r>
            <a:r>
              <a:rPr lang="en-US" dirty="0"/>
              <a:t> give us context of broader theory before going into specifics</a:t>
            </a:r>
          </a:p>
          <a:p>
            <a:pPr lvl="1"/>
            <a:r>
              <a:rPr lang="en-US" dirty="0"/>
              <a:t>Need to cite at least 15 scholarly sources</a:t>
            </a:r>
          </a:p>
          <a:p>
            <a:pPr lvl="1"/>
            <a:r>
              <a:rPr lang="en-US" dirty="0"/>
              <a:t>Don’t talk about your own proposal here </a:t>
            </a:r>
            <a:r>
              <a:rPr lang="mr-IN" dirty="0"/>
              <a:t>–</a:t>
            </a:r>
            <a:r>
              <a:rPr lang="en-US" dirty="0"/>
              <a:t> this is for existing literature</a:t>
            </a:r>
          </a:p>
        </p:txBody>
      </p:sp>
    </p:spTree>
    <p:extLst>
      <p:ext uri="{BB962C8B-B14F-4D97-AF65-F5344CB8AC3E}">
        <p14:creationId xmlns:p14="http://schemas.microsoft.com/office/powerpoint/2010/main" val="648017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8D584-CFAD-DA45-8A56-799BA65BB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21714-5A61-7945-880D-AD7BA9BBA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a recipe, what exact steps are you going to take to complete research?</a:t>
            </a:r>
          </a:p>
          <a:p>
            <a:r>
              <a:rPr lang="en-US" dirty="0"/>
              <a:t>Tells us HOW research is conducted</a:t>
            </a:r>
          </a:p>
          <a:p>
            <a:pPr lvl="1"/>
            <a:r>
              <a:rPr lang="en-US" dirty="0"/>
              <a:t>What data are you using?</a:t>
            </a:r>
          </a:p>
          <a:p>
            <a:pPr lvl="1"/>
            <a:r>
              <a:rPr lang="en-US" dirty="0"/>
              <a:t>What’s your sample (or texts)?</a:t>
            </a:r>
          </a:p>
          <a:p>
            <a:pPr lvl="1"/>
            <a:r>
              <a:rPr lang="en-US" dirty="0"/>
              <a:t>How are you going to collect data?</a:t>
            </a:r>
          </a:p>
          <a:p>
            <a:pPr lvl="1"/>
            <a:r>
              <a:rPr lang="en-US" dirty="0"/>
              <a:t>If survey/focus group </a:t>
            </a:r>
            <a:r>
              <a:rPr lang="mr-IN" dirty="0"/>
              <a:t>–</a:t>
            </a:r>
            <a:r>
              <a:rPr lang="en-US" dirty="0"/>
              <a:t> include questions or survey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272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Combines previous papers (please revise lit review and methods based on feedback!) and builds off of them</a:t>
            </a:r>
          </a:p>
          <a:p>
            <a:r>
              <a:rPr lang="en-US" dirty="0"/>
              <a:t>Parts of Research Paper</a:t>
            </a:r>
          </a:p>
          <a:p>
            <a:pPr lvl="1"/>
            <a:r>
              <a:rPr lang="en-US" dirty="0"/>
              <a:t>Abstract – provides brief overview of paper, typically 150-250 words</a:t>
            </a:r>
          </a:p>
          <a:p>
            <a:pPr lvl="1"/>
            <a:r>
              <a:rPr lang="en-US" dirty="0"/>
              <a:t>Introduction</a:t>
            </a:r>
          </a:p>
          <a:p>
            <a:pPr lvl="1"/>
            <a:r>
              <a:rPr lang="en-US" dirty="0"/>
              <a:t>Lit Review</a:t>
            </a:r>
          </a:p>
          <a:p>
            <a:pPr lvl="1"/>
            <a:r>
              <a:rPr lang="en-US" dirty="0"/>
              <a:t>Methods</a:t>
            </a:r>
          </a:p>
          <a:p>
            <a:pPr lvl="1"/>
            <a:r>
              <a:rPr lang="en-US" dirty="0"/>
              <a:t>Analysis (if conducting textual analysis) – apply theory to analyze texts</a:t>
            </a:r>
          </a:p>
          <a:p>
            <a:pPr lvl="1"/>
            <a:r>
              <a:rPr lang="en-US" dirty="0"/>
              <a:t>Discussion/Results – what can we learn from your research?  Were results what you expected?  What are the broader implications of your results?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137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06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Cultivating an academic style of writing</a:t>
            </a:r>
          </a:p>
          <a:p>
            <a:r>
              <a:rPr lang="en-US" dirty="0"/>
              <a:t>What to do in your papers</a:t>
            </a:r>
          </a:p>
          <a:p>
            <a:pPr lvl="1"/>
            <a:r>
              <a:rPr lang="en-US" dirty="0"/>
              <a:t>Topic Proposal</a:t>
            </a:r>
          </a:p>
          <a:p>
            <a:pPr lvl="1"/>
            <a:r>
              <a:rPr lang="en-US" dirty="0"/>
              <a:t>Annotated Bibliography</a:t>
            </a:r>
          </a:p>
          <a:p>
            <a:pPr lvl="1"/>
            <a:r>
              <a:rPr lang="en-US" dirty="0"/>
              <a:t>Literature Review</a:t>
            </a:r>
          </a:p>
          <a:p>
            <a:pPr lvl="1"/>
            <a:r>
              <a:rPr lang="en-US" dirty="0"/>
              <a:t>Methods Section</a:t>
            </a:r>
          </a:p>
          <a:p>
            <a:pPr lvl="1"/>
            <a:r>
              <a:rPr lang="en-US" dirty="0"/>
              <a:t>Research Paper</a:t>
            </a:r>
          </a:p>
        </p:txBody>
      </p:sp>
    </p:spTree>
    <p:extLst>
      <p:ext uri="{BB962C8B-B14F-4D97-AF65-F5344CB8AC3E}">
        <p14:creationId xmlns:p14="http://schemas.microsoft.com/office/powerpoint/2010/main" val="2394654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Cultivating Academic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They Say/I Say</a:t>
            </a:r>
          </a:p>
          <a:p>
            <a:r>
              <a:rPr lang="en-US" dirty="0"/>
              <a:t>Academic writing is about entering a conversation</a:t>
            </a:r>
          </a:p>
          <a:p>
            <a:r>
              <a:rPr lang="en-US" dirty="0"/>
              <a:t>“Effective persuasive writers do more than make well-supported claims (‘I say’); they also map those claims relative to the claims of others (‘they say’)” – Graff and Birkenstein</a:t>
            </a:r>
          </a:p>
          <a:p>
            <a:r>
              <a:rPr lang="en-US" dirty="0"/>
              <a:t>Important to think through (and also write down)</a:t>
            </a:r>
          </a:p>
          <a:p>
            <a:pPr lvl="1"/>
            <a:r>
              <a:rPr lang="en-US" dirty="0"/>
              <a:t>What are other people saying about this topic? </a:t>
            </a:r>
          </a:p>
          <a:p>
            <a:pPr lvl="1"/>
            <a:r>
              <a:rPr lang="en-US" dirty="0"/>
              <a:t>Do you disagree/agree/want to expand on what they’re saying?</a:t>
            </a:r>
          </a:p>
          <a:p>
            <a:pPr lvl="1"/>
            <a:r>
              <a:rPr lang="en-US" dirty="0"/>
              <a:t>How are you contributing to the conversation?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369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Entering the conversation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Writers need to indicate clearly what larger conversation the paper is responding to some other person or group</a:t>
            </a:r>
          </a:p>
          <a:p>
            <a:r>
              <a:rPr lang="en-US" dirty="0"/>
              <a:t>State your own ideas as a response to others</a:t>
            </a:r>
          </a:p>
          <a:p>
            <a:pPr lvl="1"/>
            <a:r>
              <a:rPr lang="en-US" dirty="0"/>
              <a:t>“In their recent work, Y and Z have offered harsh critiques of ___________ for _______________.  My own view is _______________.”</a:t>
            </a:r>
          </a:p>
          <a:p>
            <a:pPr lvl="1"/>
            <a:r>
              <a:rPr lang="en-US" dirty="0"/>
              <a:t>“When it comes to the topic of ______________, most of us will readily agree that _______________.  Where this agreement usually ends is on the question of _________________. That’s why it is important that we consider ___________________.”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080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160DC-216A-774A-AFC4-1DAABFC6D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Entering the Conversation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89C37-786A-E342-AF97-64CDD5015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Connect ideas through transitions</a:t>
            </a:r>
          </a:p>
          <a:p>
            <a:pPr lvl="1">
              <a:buFont typeface=".Apple Color Emoji UI"/>
              <a:buChar char="❌"/>
            </a:pPr>
            <a:r>
              <a:rPr lang="en-US" dirty="0"/>
              <a:t>“Spot is a good dog.  He has fleas.”</a:t>
            </a:r>
          </a:p>
          <a:p>
            <a:pPr lvl="1">
              <a:buFont typeface=".Apple Color Emoji UI"/>
              <a:buChar char="✅"/>
            </a:pPr>
            <a:r>
              <a:rPr lang="en-US" dirty="0"/>
              <a:t>“Spot is a good dog even though he has fleas.”</a:t>
            </a:r>
          </a:p>
          <a:p>
            <a:r>
              <a:rPr lang="en-US" dirty="0"/>
              <a:t>Attribute ideas to specific people</a:t>
            </a:r>
          </a:p>
          <a:p>
            <a:pPr lvl="1">
              <a:buFont typeface=".Apple Color Emoji UI"/>
              <a:buChar char="❌"/>
            </a:pPr>
            <a:r>
              <a:rPr lang="en-US" dirty="0"/>
              <a:t>“Some think that The Sopranos stereotypes Italian Americans.”</a:t>
            </a:r>
          </a:p>
          <a:p>
            <a:pPr lvl="1">
              <a:buFont typeface=".Apple Color Emoji UI"/>
              <a:buChar char="✅"/>
            </a:pPr>
            <a:r>
              <a:rPr lang="en-US" dirty="0"/>
              <a:t>“Smith and Burke (2003) argue that The Sopranos stereotypes Italian Americans.”</a:t>
            </a:r>
          </a:p>
          <a:p>
            <a:r>
              <a:rPr lang="en-US" dirty="0"/>
              <a:t>Provide metacommentary to clarify and elaborate</a:t>
            </a:r>
          </a:p>
          <a:p>
            <a:pPr lvl="1">
              <a:buFont typeface=".Apple Color Emoji UI"/>
              <a:buChar char="✅"/>
            </a:pPr>
            <a:r>
              <a:rPr lang="en-US" dirty="0"/>
              <a:t>“What Smith is saying here is that…”</a:t>
            </a:r>
          </a:p>
          <a:p>
            <a:pPr lvl="1">
              <a:buFont typeface=".Apple Color Emoji UI"/>
              <a:buChar char="✅"/>
            </a:pPr>
            <a:r>
              <a:rPr lang="en-US" dirty="0"/>
              <a:t>“In other words…”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75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Saying Why It Matters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Must answer “who cares?” and “so what?”</a:t>
            </a:r>
          </a:p>
          <a:p>
            <a:r>
              <a:rPr lang="en-US" dirty="0"/>
              <a:t>Not every topic is worthy of analysis – it’s your job to justify why you’re doing what you’re doing, what we’re going to get from all this</a:t>
            </a:r>
          </a:p>
          <a:p>
            <a:r>
              <a:rPr lang="en-US" dirty="0"/>
              <a:t>Justify significance in research problem/establish clash to resolve</a:t>
            </a:r>
          </a:p>
          <a:p>
            <a:pPr lvl="1"/>
            <a:r>
              <a:rPr lang="en-US" dirty="0"/>
              <a:t>What problem is in need of a solution or question in need of an answer?  </a:t>
            </a:r>
          </a:p>
          <a:p>
            <a:pPr lvl="1"/>
            <a:r>
              <a:rPr lang="en-US" dirty="0"/>
              <a:t>Why should we care if we get a solution/answer?</a:t>
            </a:r>
          </a:p>
        </p:txBody>
      </p:sp>
    </p:spTree>
    <p:extLst>
      <p:ext uri="{BB962C8B-B14F-4D97-AF65-F5344CB8AC3E}">
        <p14:creationId xmlns:p14="http://schemas.microsoft.com/office/powerpoint/2010/main" val="352694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Clearly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active verbs – They Say/I Say p. 39</a:t>
            </a:r>
          </a:p>
          <a:p>
            <a:r>
              <a:rPr lang="en-US" dirty="0">
                <a:solidFill>
                  <a:schemeClr val="tx1"/>
                </a:solidFill>
              </a:rPr>
              <a:t>Frame quotations</a:t>
            </a:r>
          </a:p>
          <a:p>
            <a:pPr lvl="1"/>
            <a:r>
              <a:rPr lang="en-US" dirty="0"/>
              <a:t>paraphrase as much as possible</a:t>
            </a:r>
          </a:p>
          <a:p>
            <a:pPr lvl="1"/>
            <a:r>
              <a:rPr lang="en-US" dirty="0"/>
              <a:t>when you must quote someone, set up quote before and explain it after</a:t>
            </a:r>
          </a:p>
          <a:p>
            <a:r>
              <a:rPr lang="en-US" dirty="0"/>
              <a:t>Also – it’s okay to use “I” (most scholarly articles in communication do), but avoid saying “you” (too casual)</a:t>
            </a:r>
          </a:p>
        </p:txBody>
      </p:sp>
    </p:spTree>
    <p:extLst>
      <p:ext uri="{BB962C8B-B14F-4D97-AF65-F5344CB8AC3E}">
        <p14:creationId xmlns:p14="http://schemas.microsoft.com/office/powerpoint/2010/main" val="1524177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Like the Experts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Best way to cultivate academic style when writing is to read lots of it!</a:t>
            </a:r>
          </a:p>
          <a:p>
            <a:pPr lvl="1"/>
            <a:r>
              <a:rPr lang="en-US" dirty="0"/>
              <a:t>Don’t just read passively</a:t>
            </a:r>
          </a:p>
          <a:p>
            <a:pPr lvl="1"/>
            <a:r>
              <a:rPr lang="en-US" dirty="0"/>
              <a:t>Read to understand the conversation the author is joining and how their research contributes to it</a:t>
            </a:r>
          </a:p>
          <a:p>
            <a:r>
              <a:rPr lang="en-US" dirty="0"/>
              <a:t>Actually read scholarly articles when researching existing literature – not just the abstract</a:t>
            </a:r>
          </a:p>
          <a:p>
            <a:r>
              <a:rPr lang="en-US" dirty="0"/>
              <a:t>Understand writing conventions for the discipline (handout)</a:t>
            </a:r>
          </a:p>
          <a:p>
            <a:r>
              <a:rPr lang="en-US" dirty="0"/>
              <a:t>Go to the Writing Center for help</a:t>
            </a:r>
          </a:p>
        </p:txBody>
      </p:sp>
    </p:spTree>
    <p:extLst>
      <p:ext uri="{BB962C8B-B14F-4D97-AF65-F5344CB8AC3E}">
        <p14:creationId xmlns:p14="http://schemas.microsoft.com/office/powerpoint/2010/main" val="384259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Reference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include references/works cited in all papers</a:t>
            </a:r>
          </a:p>
          <a:p>
            <a:r>
              <a:rPr lang="en-US" dirty="0"/>
              <a:t>Why/how to cite:  </a:t>
            </a:r>
            <a:r>
              <a:rPr lang="en-US" dirty="0">
                <a:hlinkClick r:id="rId2"/>
              </a:rPr>
              <a:t>http://libguides.berry.edu/c.php?g=121669&amp;p=4994989</a:t>
            </a:r>
            <a:endParaRPr lang="en-US" dirty="0"/>
          </a:p>
          <a:p>
            <a:r>
              <a:rPr lang="en-US" dirty="0"/>
              <a:t>Citation tools: </a:t>
            </a:r>
            <a:r>
              <a:rPr lang="en-US" dirty="0">
                <a:hlinkClick r:id="rId3"/>
              </a:rPr>
              <a:t>http://libguides.berry.edu/citationhelp/online</a:t>
            </a:r>
            <a:r>
              <a:rPr lang="en-US" dirty="0"/>
              <a:t> </a:t>
            </a:r>
          </a:p>
          <a:p>
            <a:r>
              <a:rPr lang="en-US" dirty="0"/>
              <a:t>Make sure you double-check formatting if you’re using reference tools!</a:t>
            </a:r>
          </a:p>
        </p:txBody>
      </p:sp>
    </p:spTree>
    <p:extLst>
      <p:ext uri="{BB962C8B-B14F-4D97-AF65-F5344CB8AC3E}">
        <p14:creationId xmlns:p14="http://schemas.microsoft.com/office/powerpoint/2010/main" val="1851605914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8070</TotalTime>
  <Words>1037</Words>
  <Application>Microsoft Macintosh PowerPoint</Application>
  <PresentationFormat>On-screen Show (4:3)</PresentationFormat>
  <Paragraphs>108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.Apple Color Emoji UI</vt:lpstr>
      <vt:lpstr>Century Gothic</vt:lpstr>
      <vt:lpstr>Wingdings 2</vt:lpstr>
      <vt:lpstr>Plaza</vt:lpstr>
      <vt:lpstr>Writing Academic Research Papers</vt:lpstr>
      <vt:lpstr>Today’s Agenda</vt:lpstr>
      <vt:lpstr>Cultivating Academic Style</vt:lpstr>
      <vt:lpstr>Entering the conversation</vt:lpstr>
      <vt:lpstr>Tips for Entering the Conversation</vt:lpstr>
      <vt:lpstr>Saying Why It Matters</vt:lpstr>
      <vt:lpstr>Writing Clearly</vt:lpstr>
      <vt:lpstr>Writing Like the Experts</vt:lpstr>
      <vt:lpstr>Creating Reference List</vt:lpstr>
      <vt:lpstr>Topic Proposal</vt:lpstr>
      <vt:lpstr>Annotated Bibliography</vt:lpstr>
      <vt:lpstr>Finding Sources</vt:lpstr>
      <vt:lpstr>Literature Review</vt:lpstr>
      <vt:lpstr>Format of Lit Review</vt:lpstr>
      <vt:lpstr>Methods Section</vt:lpstr>
      <vt:lpstr>Research Paper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Academic Research Papers</dc:title>
  <dc:creator>Hope Willoughby</dc:creator>
  <cp:lastModifiedBy>Willoughby, Hope</cp:lastModifiedBy>
  <cp:revision>30</cp:revision>
  <dcterms:created xsi:type="dcterms:W3CDTF">2016-09-06T01:22:22Z</dcterms:created>
  <dcterms:modified xsi:type="dcterms:W3CDTF">2020-01-28T13:55:28Z</dcterms:modified>
</cp:coreProperties>
</file>